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09" r:id="rId2"/>
  </p:sldMasterIdLst>
  <p:notesMasterIdLst>
    <p:notesMasterId r:id="rId22"/>
  </p:notesMasterIdLst>
  <p:sldIdLst>
    <p:sldId id="256" r:id="rId3"/>
    <p:sldId id="398" r:id="rId4"/>
    <p:sldId id="399" r:id="rId5"/>
    <p:sldId id="401" r:id="rId6"/>
    <p:sldId id="400" r:id="rId7"/>
    <p:sldId id="421" r:id="rId8"/>
    <p:sldId id="423" r:id="rId9"/>
    <p:sldId id="402" r:id="rId10"/>
    <p:sldId id="424" r:id="rId11"/>
    <p:sldId id="383" r:id="rId12"/>
    <p:sldId id="422" r:id="rId13"/>
    <p:sldId id="415" r:id="rId14"/>
    <p:sldId id="417" r:id="rId15"/>
    <p:sldId id="419" r:id="rId16"/>
    <p:sldId id="418" r:id="rId17"/>
    <p:sldId id="406" r:id="rId18"/>
    <p:sldId id="408" r:id="rId19"/>
    <p:sldId id="407" r:id="rId20"/>
    <p:sldId id="268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48046-E8A6-40CF-9E7E-25FC92FBBB11}">
          <p14:sldIdLst>
            <p14:sldId id="256"/>
            <p14:sldId id="398"/>
            <p14:sldId id="399"/>
            <p14:sldId id="401"/>
            <p14:sldId id="400"/>
            <p14:sldId id="421"/>
            <p14:sldId id="423"/>
            <p14:sldId id="402"/>
            <p14:sldId id="424"/>
            <p14:sldId id="383"/>
            <p14:sldId id="422"/>
            <p14:sldId id="415"/>
            <p14:sldId id="417"/>
            <p14:sldId id="419"/>
            <p14:sldId id="418"/>
            <p14:sldId id="406"/>
            <p14:sldId id="408"/>
            <p14:sldId id="407"/>
          </p14:sldIdLst>
        </p14:section>
        <p14:section name="Раздел без заголовка" id="{FBF76964-1320-4C46-B5C8-87F3E75E726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D3"/>
    <a:srgbClr val="F0FDE9"/>
    <a:srgbClr val="EAFCE0"/>
    <a:srgbClr val="E3FBD5"/>
    <a:srgbClr val="DAFAC6"/>
    <a:srgbClr val="C1955B"/>
    <a:srgbClr val="FF9999"/>
    <a:srgbClr val="FFCC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 varScale="1">
        <p:scale>
          <a:sx n="112" d="100"/>
          <a:sy n="112" d="100"/>
        </p:scale>
        <p:origin x="6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поправками в № 273-ФЗ?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11111111111112"/>
          <c:y val="0.2722222222222222"/>
          <c:w val="0.78025191652408188"/>
          <c:h val="0.5752336687080782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48-427F-8AAD-1A79FA71DA5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48-427F-8AAD-1A79FA71DA5F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8-427F-8AAD-1A79FA71DA5F}"/>
                </c:ext>
              </c:extLst>
            </c:dLbl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Анализ!$D$38:$E$38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Анализ!$D$39:$E$39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8-427F-8AAD-1A79FA71DA5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приказом </a:t>
            </a: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06.11.2024 № 779?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83333333333333E-2"/>
          <c:y val="0.26899569845435989"/>
          <c:w val="0.84444444444444444"/>
          <c:h val="0.532610819480898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AF-4DBD-A669-97A697A3501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AF-4DBD-A669-97A697A35016}"/>
              </c:ext>
            </c:extLst>
          </c:dPt>
          <c:dLbls>
            <c:dLbl>
              <c:idx val="1"/>
              <c:layout>
                <c:manualLayout>
                  <c:x val="5.6541994750656166E-3"/>
                  <c:y val="-5.02369495479731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F-4DBD-A669-97A697A35016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Анализ!$F$38:$G$38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Анализ!$F$39:$G$39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F-4DBD-A669-97A697A350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Каким образом Вас ознакомили с изменениями</a:t>
            </a:r>
            <a:endParaRPr lang="en-US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законодательстве в отношении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48895329879946"/>
          <c:y val="0.24033473793917073"/>
          <c:w val="0.53102715695891545"/>
          <c:h val="0.691942131561478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89AA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4F-4F60-90ED-0F05322969F0}"/>
              </c:ext>
            </c:extLst>
          </c:dPt>
          <c:dPt>
            <c:idx val="1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4F-4F60-90ED-0F05322969F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4F-4F60-90ED-0F05322969F0}"/>
              </c:ext>
            </c:extLst>
          </c:dPt>
          <c:dPt>
            <c:idx val="3"/>
            <c:bubble3D val="0"/>
            <c:spPr>
              <a:solidFill>
                <a:srgbClr val="C8C8B1">
                  <a:lumMod val="5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4F-4F60-90ED-0F05322969F0}"/>
              </c:ext>
            </c:extLst>
          </c:dPt>
          <c:dLbls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4F-4F60-90ED-0F05322969F0}"/>
                </c:ext>
              </c:extLst>
            </c:dLbl>
            <c:dLbl>
              <c:idx val="2"/>
              <c:layout>
                <c:manualLayout>
                  <c:x val="3.1425364758698095E-2"/>
                  <c:y val="-5.76027030315190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4F-4F60-90ED-0F05322969F0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Анализ!$W$6:$Z$6</c:f>
              <c:strCache>
                <c:ptCount val="4"/>
                <c:pt idx="0">
                  <c:v>Посредством издания приказа по ОО 10%</c:v>
                </c:pt>
                <c:pt idx="1">
                  <c:v>В рамках заседания педагогического совета 58%</c:v>
                </c:pt>
                <c:pt idx="2">
                  <c:v>Размещения информации на информационном стенде или официальном сайте ОО 19%</c:v>
                </c:pt>
                <c:pt idx="3">
                  <c:v>Другое 13%</c:v>
                </c:pt>
              </c:strCache>
            </c:strRef>
          </c:cat>
          <c:val>
            <c:numRef>
              <c:f>Анализ!$W$7:$Z$7</c:f>
              <c:numCache>
                <c:formatCode>0%</c:formatCode>
                <c:ptCount val="4"/>
                <c:pt idx="0">
                  <c:v>0.1</c:v>
                </c:pt>
                <c:pt idx="1">
                  <c:v>0.57999999999999996</c:v>
                </c:pt>
                <c:pt idx="2">
                  <c:v>0.19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4F-4F60-90ED-0F05322969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468013468013467E-2"/>
          <c:y val="0.32078062201314378"/>
          <c:w val="0.32769585619979319"/>
          <c:h val="0.55699866171765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 о том, что в нашем регионе создана «Горячая линия» по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11111111111112E-2"/>
          <c:y val="0.26436606882473024"/>
          <c:w val="0.85"/>
          <c:h val="0.537240449110527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07-4EFB-9064-1377F54AA2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07-4EFB-9064-1377F54AA2B1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7-4EFB-9064-1377F54AA2B1}"/>
                </c:ext>
              </c:extLst>
            </c:dLbl>
            <c:dLbl>
              <c:idx val="1"/>
              <c:layout>
                <c:manualLayout>
                  <c:x val="8.8888888888888892E-2"/>
                  <c:y val="-9.7222222222222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7-4EFB-9064-1377F54AA2B1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Анализ!$L$38:$M$38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Анализ!$L$39:$M$39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7-4EFB-9064-1377F54AA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rgbClr val="DA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должностные инструкции в соответствии с приказом </a:t>
            </a: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 11.2024 № 779?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33815106445027698"/>
          <c:w val="0.81388888888888888"/>
          <c:h val="0.458188976377952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9B-4835-AF38-BA29147043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9B-4835-AF38-BA2914704305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9B-4835-AF38-BA2914704305}"/>
                </c:ext>
              </c:extLst>
            </c:dLbl>
            <c:dLbl>
              <c:idx val="1"/>
              <c:layout>
                <c:manualLayout>
                  <c:x val="0"/>
                  <c:y val="-1.3888888888888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9B-4835-AF38-BA2914704305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Анализ!$N$38:$O$38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Анализ!$N$39:$O$39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9B-4835-AF38-BA29147043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осуществлять подготовку иных документов?</a:t>
            </a:r>
          </a:p>
        </c:rich>
      </c:tx>
      <c:layout>
        <c:manualLayout>
          <c:xMode val="edge"/>
          <c:yMode val="edge"/>
          <c:x val="9.8548556430446188E-2"/>
          <c:y val="2.314813970977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42090551181102354"/>
          <c:w val="0.94444444444444442"/>
          <c:h val="0.452865266841644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8C-4928-9B79-713BD7F51D58}"/>
              </c:ext>
            </c:extLst>
          </c:dPt>
          <c:dPt>
            <c:idx val="1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8C-4928-9B79-713BD7F51D58}"/>
              </c:ext>
            </c:extLst>
          </c:dPt>
          <c:dLbls>
            <c:dLbl>
              <c:idx val="0"/>
              <c:layout>
                <c:manualLayout>
                  <c:x val="-7.3913151245049921E-2"/>
                  <c:y val="6.86741687751338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8C-4928-9B79-713BD7F51D58}"/>
                </c:ext>
              </c:extLst>
            </c:dLbl>
            <c:dLbl>
              <c:idx val="1"/>
              <c:layout>
                <c:manualLayout>
                  <c:x val="6.7454312317892118E-2"/>
                  <c:y val="-0.292582961586098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8C-4928-9B79-713BD7F51D58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Анализ!$P$38:$Q$38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Анализ!$P$39:$Q$39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8C-4928-9B79-713BD7F51D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готовить фотоотчеты</a:t>
            </a:r>
            <a:endParaRPr lang="en-US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проводимых мероприятиях?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8288458734324878"/>
          <c:w val="0.78611111111111109"/>
          <c:h val="0.495573782443861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EA-4A0F-A8D5-70933DF2F5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EA-4A0F-A8D5-70933DF2F5F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A-4A0F-A8D5-70933DF2F5FB}"/>
                </c:ext>
              </c:extLst>
            </c:dLbl>
            <c:dLbl>
              <c:idx val="1"/>
              <c:layout>
                <c:manualLayout>
                  <c:x val="5.5555555555555558E-3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A-4A0F-A8D5-70933DF2F5FB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Анализ!$R$38:$S$38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Анализ!$R$39:$S$39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EA-4A0F-A8D5-70933DF2F5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rgbClr val="C8C8B1">
                <a:lumMod val="20000"/>
                <a:lumOff val="80000"/>
              </a:srgbClr>
            </a:gs>
          </a:gsLst>
          <a:path path="circle">
            <a:fillToRect t="100000" r="100000"/>
          </a:path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54330708661417"/>
          <c:y val="0.84097258675998832"/>
          <c:w val="0.20358005249343833"/>
          <c:h val="9.884222805482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ли в Вашем МО «Горячая линия»</a:t>
            </a:r>
            <a:endParaRPr lang="en-US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вопросам СБН?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94444444444444"/>
          <c:y val="0.29677347623213768"/>
          <c:w val="0.81944444444444442"/>
          <c:h val="0.5140923009623797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F190-4877-96D6-65D84A60B290}"/>
              </c:ext>
            </c:extLst>
          </c:dPt>
          <c:dLbls>
            <c:dLbl>
              <c:idx val="1"/>
              <c:layout>
                <c:manualLayout>
                  <c:x val="0.125"/>
                  <c:y val="-0.162037037037037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90-4877-96D6-65D84A60B290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Анализ!$T$38:$U$38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Анализ!$T$39:$U$39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0-4877-96D6-65D84A60B290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190-4877-96D6-65D84A60B2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190-4877-96D6-65D84A60B290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0-4877-96D6-65D84A60B290}"/>
                </c:ext>
              </c:extLst>
            </c:dLbl>
            <c:dLbl>
              <c:idx val="1"/>
              <c:layout>
                <c:manualLayout>
                  <c:x val="8.8888888888888892E-2"/>
                  <c:y val="-9.7222222222222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0-4877-96D6-65D84A60B290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Анализ!$L$38:$M$38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Анализ!$L$39:$M$39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90-4877-96D6-65D84A60B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/>
  </c:chart>
  <c:txPr>
    <a:bodyPr/>
    <a:lstStyle/>
    <a:p>
      <a:pPr>
        <a:defRPr lang="en-US" sz="1400" b="0" i="0" u="none" strike="noStrike" kern="1200" baseline="0">
          <a:solidFill>
            <a:srgbClr val="DA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2F93-E937-4FA8-B30B-8321C6B296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B475B-67EF-4419-8F3C-659E7C42C5DC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F9C688-A0A9-4D2E-BE2D-A22F1E3005D1}" type="parTrans" cxnId="{E4060B17-1B9E-440E-97CA-1F718A7D99F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20738-1A38-4B0B-98BA-DD9BF91CB3CD}" type="sibTrans" cxnId="{E4060B17-1B9E-440E-97CA-1F718A7D99F0}">
      <dgm:prSet/>
      <dgm:spPr>
        <a:ln>
          <a:solidFill>
            <a:srgbClr val="FFCCCC"/>
          </a:solidFill>
        </a:ln>
      </dgm:spPr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7AAAE-4BEE-4A4E-A868-D1807A86C8BE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ЛНА,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3553BA-D633-454D-BE35-5240D7B3D0C2}" type="par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D73FD-D5E5-4E15-8DBE-2689BDC43933}" type="sib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43416-6365-44D4-A1AA-6784659F47B4}">
      <dgm:prSet phldrT="[Текст]"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труда,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проведении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диагностики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EE4A3-BF9B-4B56-B10C-BE47FE3CCD9C}" type="par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0FE58-440D-4874-BF88-C738CEBC515C}" type="sib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719B-3768-49EC-B640-678212C87A8D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5"/>
          </a:pP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gm:t>
    </dgm:pt>
    <dgm:pt modelId="{7264810A-B93B-4CD3-9B50-E42D1771363A}" type="par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45EE-E7C1-4C90-BF94-1A4E492C555F}" type="sib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CEBE4-7318-4695-9645-A9F60809A682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gm:t>
    </dgm:pt>
    <dgm:pt modelId="{0402E6C4-9C41-4D37-B507-946FF50EF932}" type="par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4A46C-EE14-46B7-AB94-69A2E27B8543}" type="sib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02F1C-3598-4FEB-8431-93B355496298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gm:t>
    </dgm:pt>
    <dgm:pt modelId="{DAB82BF5-91BB-4C9E-866F-C26BC531478A}" type="par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BFD15-9A49-43DD-A80A-DD2E633F3E0F}" type="sib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8CE30-CEE3-475B-AB60-15F96F8A876F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857E295-93C3-47FF-83A5-59CEF41C6967}" type="par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E83B4-A28F-4A33-A77B-93F66BFEE5A8}" type="sib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9D08-BA3D-4630-B1AA-BED75F326F84}" type="pres">
      <dgm:prSet presAssocID="{A24C2F93-E937-4FA8-B30B-8321C6B296CA}" presName="Name0" presStyleCnt="0">
        <dgm:presLayoutVars>
          <dgm:chMax val="7"/>
          <dgm:chPref val="7"/>
          <dgm:dir/>
        </dgm:presLayoutVars>
      </dgm:prSet>
      <dgm:spPr/>
    </dgm:pt>
    <dgm:pt modelId="{ECDDCF7E-2024-4D4D-9A33-3C5459C7EE79}" type="pres">
      <dgm:prSet presAssocID="{A24C2F93-E937-4FA8-B30B-8321C6B296CA}" presName="Name1" presStyleCnt="0"/>
      <dgm:spPr/>
    </dgm:pt>
    <dgm:pt modelId="{1A81F536-C2ED-4E9E-85ED-BE3510C61B53}" type="pres">
      <dgm:prSet presAssocID="{A24C2F93-E937-4FA8-B30B-8321C6B296CA}" presName="cycle" presStyleCnt="0"/>
      <dgm:spPr/>
    </dgm:pt>
    <dgm:pt modelId="{6E3CFE73-3B9E-4263-9C32-78E76A997D39}" type="pres">
      <dgm:prSet presAssocID="{A24C2F93-E937-4FA8-B30B-8321C6B296CA}" presName="srcNode" presStyleLbl="node1" presStyleIdx="0" presStyleCnt="7"/>
      <dgm:spPr/>
    </dgm:pt>
    <dgm:pt modelId="{456EB3C1-DFA4-4CAE-857B-AEC3038EFF5A}" type="pres">
      <dgm:prSet presAssocID="{A24C2F93-E937-4FA8-B30B-8321C6B296CA}" presName="conn" presStyleLbl="parChTrans1D2" presStyleIdx="0" presStyleCnt="1" custLinFactNeighborX="-30584" custLinFactNeighborY="-210"/>
      <dgm:spPr/>
    </dgm:pt>
    <dgm:pt modelId="{19DA7AC1-D6C7-4A4D-8CE6-C260A2BD93E6}" type="pres">
      <dgm:prSet presAssocID="{A24C2F93-E937-4FA8-B30B-8321C6B296CA}" presName="extraNode" presStyleLbl="node1" presStyleIdx="0" presStyleCnt="7"/>
      <dgm:spPr/>
    </dgm:pt>
    <dgm:pt modelId="{392BB224-2556-4B27-8D41-A68CFC7D0FDB}" type="pres">
      <dgm:prSet presAssocID="{A24C2F93-E937-4FA8-B30B-8321C6B296CA}" presName="dstNode" presStyleLbl="node1" presStyleIdx="0" presStyleCnt="7"/>
      <dgm:spPr/>
    </dgm:pt>
    <dgm:pt modelId="{A5E723F0-209F-41D2-A454-AA022FB341B2}" type="pres">
      <dgm:prSet presAssocID="{4BDB475B-67EF-4419-8F3C-659E7C42C5DC}" presName="text_1" presStyleLbl="node1" presStyleIdx="0" presStyleCnt="7" custScaleX="100802">
        <dgm:presLayoutVars>
          <dgm:bulletEnabled val="1"/>
        </dgm:presLayoutVars>
      </dgm:prSet>
      <dgm:spPr/>
    </dgm:pt>
    <dgm:pt modelId="{20D5A382-5239-4048-A1D4-E9E9B6DDAF6A}" type="pres">
      <dgm:prSet presAssocID="{4BDB475B-67EF-4419-8F3C-659E7C42C5DC}" presName="accent_1" presStyleCnt="0"/>
      <dgm:spPr/>
    </dgm:pt>
    <dgm:pt modelId="{2AC0BF8F-692B-43DE-8425-7E13E58FC020}" type="pres">
      <dgm:prSet presAssocID="{4BDB475B-67EF-4419-8F3C-659E7C42C5DC}" presName="accentRepeatNode" presStyleLbl="solidFgAcc1" presStyleIdx="0" presStyleCnt="7"/>
      <dgm:spPr>
        <a:ln>
          <a:solidFill>
            <a:srgbClr val="FF9999"/>
          </a:solidFill>
        </a:ln>
      </dgm:spPr>
    </dgm:pt>
    <dgm:pt modelId="{944B4B05-1C55-435F-9C1B-57B5659AEA92}" type="pres">
      <dgm:prSet presAssocID="{2FF7AAAE-4BEE-4A4E-A868-D1807A86C8BE}" presName="text_2" presStyleLbl="node1" presStyleIdx="1" presStyleCnt="7" custScaleY="125225" custLinFactNeighborX="424" custLinFactNeighborY="-18245">
        <dgm:presLayoutVars>
          <dgm:bulletEnabled val="1"/>
        </dgm:presLayoutVars>
      </dgm:prSet>
      <dgm:spPr/>
    </dgm:pt>
    <dgm:pt modelId="{BC45E477-BF1F-4085-9943-754AE88AE088}" type="pres">
      <dgm:prSet presAssocID="{2FF7AAAE-4BEE-4A4E-A868-D1807A86C8BE}" presName="accent_2" presStyleCnt="0"/>
      <dgm:spPr/>
    </dgm:pt>
    <dgm:pt modelId="{10BF81CF-8284-4FC1-AFDE-267C5D36BB14}" type="pres">
      <dgm:prSet presAssocID="{2FF7AAAE-4BEE-4A4E-A868-D1807A86C8BE}" presName="accentRepeatNode" presStyleLbl="solidFgAcc1" presStyleIdx="1" presStyleCnt="7" custLinFactNeighborX="5836" custLinFactNeighborY="-12315"/>
      <dgm:spPr>
        <a:ln>
          <a:solidFill>
            <a:srgbClr val="FF9999"/>
          </a:solidFill>
        </a:ln>
      </dgm:spPr>
    </dgm:pt>
    <dgm:pt modelId="{6A1EB7A7-4D35-4B63-92F3-F5D12961D6B9}" type="pres">
      <dgm:prSet presAssocID="{5ED43416-6365-44D4-A1AA-6784659F47B4}" presName="text_3" presStyleLbl="node1" presStyleIdx="2" presStyleCnt="7" custScaleY="176587">
        <dgm:presLayoutVars>
          <dgm:bulletEnabled val="1"/>
        </dgm:presLayoutVars>
      </dgm:prSet>
      <dgm:spPr/>
    </dgm:pt>
    <dgm:pt modelId="{F52CC54D-4E31-4970-B853-380F39A68795}" type="pres">
      <dgm:prSet presAssocID="{5ED43416-6365-44D4-A1AA-6784659F47B4}" presName="accent_3" presStyleCnt="0"/>
      <dgm:spPr/>
    </dgm:pt>
    <dgm:pt modelId="{6120FAF3-A16F-486D-B606-30BDDAF1086A}" type="pres">
      <dgm:prSet presAssocID="{5ED43416-6365-44D4-A1AA-6784659F47B4}" presName="accentRepeatNode" presStyleLbl="solidFgAcc1" presStyleIdx="2" presStyleCnt="7"/>
      <dgm:spPr>
        <a:ln>
          <a:solidFill>
            <a:srgbClr val="FF9999"/>
          </a:solidFill>
        </a:ln>
      </dgm:spPr>
    </dgm:pt>
    <dgm:pt modelId="{1B0B14A1-1ED4-4983-80EC-3E9157BA7DC6}" type="pres">
      <dgm:prSet presAssocID="{B87B719B-3768-49EC-B640-678212C87A8D}" presName="text_4" presStyleLbl="node1" presStyleIdx="3" presStyleCnt="7" custScaleX="101969" custScaleY="144523" custLinFactNeighborX="-1029" custLinFactNeighborY="32554">
        <dgm:presLayoutVars>
          <dgm:bulletEnabled val="1"/>
        </dgm:presLayoutVars>
      </dgm:prSet>
      <dgm:spPr/>
    </dgm:pt>
    <dgm:pt modelId="{146668FE-1D9B-4F3D-92B3-F969EA6EACC2}" type="pres">
      <dgm:prSet presAssocID="{B87B719B-3768-49EC-B640-678212C87A8D}" presName="accent_4" presStyleCnt="0"/>
      <dgm:spPr/>
    </dgm:pt>
    <dgm:pt modelId="{F21C7099-7958-4DA2-9F63-67564D622CD6}" type="pres">
      <dgm:prSet presAssocID="{B87B719B-3768-49EC-B640-678212C87A8D}" presName="accentRepeatNode" presStyleLbl="solidFgAcc1" presStyleIdx="3" presStyleCnt="7" custLinFactNeighborX="2364" custLinFactNeighborY="13020"/>
      <dgm:spPr>
        <a:ln>
          <a:solidFill>
            <a:srgbClr val="FF9999"/>
          </a:solidFill>
        </a:ln>
      </dgm:spPr>
    </dgm:pt>
    <dgm:pt modelId="{58C67D62-B820-4CF4-8573-823B18884686}" type="pres">
      <dgm:prSet presAssocID="{500CEBE4-7318-4695-9645-A9F60809A682}" presName="text_5" presStyleLbl="node1" presStyleIdx="4" presStyleCnt="7" custScaleY="78006" custLinFactNeighborX="159" custLinFactNeighborY="17317">
        <dgm:presLayoutVars>
          <dgm:bulletEnabled val="1"/>
        </dgm:presLayoutVars>
      </dgm:prSet>
      <dgm:spPr/>
    </dgm:pt>
    <dgm:pt modelId="{090D7A2B-7D0E-4EBC-BBC5-28031AB6A354}" type="pres">
      <dgm:prSet presAssocID="{500CEBE4-7318-4695-9645-A9F60809A682}" presName="accent_5" presStyleCnt="0"/>
      <dgm:spPr/>
    </dgm:pt>
    <dgm:pt modelId="{8735A43F-3F0A-4B6D-B78D-74C950476722}" type="pres">
      <dgm:prSet presAssocID="{500CEBE4-7318-4695-9645-A9F60809A682}" presName="accentRepeatNode" presStyleLbl="solidFgAcc1" presStyleIdx="4" presStyleCnt="7" custLinFactNeighborX="-9413" custLinFactNeighborY="8199"/>
      <dgm:spPr>
        <a:ln>
          <a:solidFill>
            <a:srgbClr val="FF9999"/>
          </a:solidFill>
        </a:ln>
      </dgm:spPr>
    </dgm:pt>
    <dgm:pt modelId="{5F8ADAF0-831C-4E0F-87D0-07D82C19071D}" type="pres">
      <dgm:prSet presAssocID="{5CE02F1C-3598-4FEB-8431-93B355496298}" presName="text_6" presStyleLbl="node1" presStyleIdx="5" presStyleCnt="7" custScaleX="100006" custScaleY="111084" custLinFactNeighborX="424" custLinFactNeighborY="-9143">
        <dgm:presLayoutVars>
          <dgm:bulletEnabled val="1"/>
        </dgm:presLayoutVars>
      </dgm:prSet>
      <dgm:spPr/>
    </dgm:pt>
    <dgm:pt modelId="{E1B3FAA7-4212-40E6-883D-0C31B6BA460E}" type="pres">
      <dgm:prSet presAssocID="{5CE02F1C-3598-4FEB-8431-93B355496298}" presName="accent_6" presStyleCnt="0"/>
      <dgm:spPr/>
    </dgm:pt>
    <dgm:pt modelId="{E6D4095D-6A32-47DD-A44F-801C90E12FB5}" type="pres">
      <dgm:prSet presAssocID="{5CE02F1C-3598-4FEB-8431-93B355496298}" presName="accentRepeatNode" presStyleLbl="solidFgAcc1" presStyleIdx="5" presStyleCnt="7" custLinFactNeighborX="-6390" custLinFactNeighborY="-1748"/>
      <dgm:spPr>
        <a:ln>
          <a:solidFill>
            <a:srgbClr val="FF9999"/>
          </a:solidFill>
        </a:ln>
      </dgm:spPr>
    </dgm:pt>
    <dgm:pt modelId="{1606357A-7D72-423C-B682-0F7A84D577FA}" type="pres">
      <dgm:prSet presAssocID="{3848CE30-CEE3-475B-AB60-15F96F8A876F}" presName="text_7" presStyleLbl="node1" presStyleIdx="6" presStyleCnt="7" custScaleY="177617" custLinFactNeighborX="292" custLinFactNeighborY="7914">
        <dgm:presLayoutVars>
          <dgm:bulletEnabled val="1"/>
        </dgm:presLayoutVars>
      </dgm:prSet>
      <dgm:spPr/>
    </dgm:pt>
    <dgm:pt modelId="{C23EF67F-007D-4A30-898E-00A172B071B2}" type="pres">
      <dgm:prSet presAssocID="{3848CE30-CEE3-475B-AB60-15F96F8A876F}" presName="accent_7" presStyleCnt="0"/>
      <dgm:spPr/>
    </dgm:pt>
    <dgm:pt modelId="{596BEA26-8FBC-4007-8F8A-E4979A50B903}" type="pres">
      <dgm:prSet presAssocID="{3848CE30-CEE3-475B-AB60-15F96F8A876F}" presName="accentRepeatNode" presStyleLbl="solidFgAcc1" presStyleIdx="6" presStyleCnt="7"/>
      <dgm:spPr>
        <a:ln>
          <a:solidFill>
            <a:srgbClr val="FF9999"/>
          </a:solidFill>
        </a:ln>
      </dgm:spPr>
    </dgm:pt>
  </dgm:ptLst>
  <dgm:cxnLst>
    <dgm:cxn modelId="{FE173B0C-36C0-4E0A-B0CF-9D0CBEA04B65}" type="presOf" srcId="{500CEBE4-7318-4695-9645-A9F60809A682}" destId="{58C67D62-B820-4CF4-8573-823B18884686}" srcOrd="0" destOrd="0" presId="urn:microsoft.com/office/officeart/2008/layout/VerticalCurvedList"/>
    <dgm:cxn modelId="{E4060B17-1B9E-440E-97CA-1F718A7D99F0}" srcId="{A24C2F93-E937-4FA8-B30B-8321C6B296CA}" destId="{4BDB475B-67EF-4419-8F3C-659E7C42C5DC}" srcOrd="0" destOrd="0" parTransId="{21F9C688-A0A9-4D2E-BE2D-A22F1E3005D1}" sibTransId="{4B420738-1A38-4B0B-98BA-DD9BF91CB3CD}"/>
    <dgm:cxn modelId="{305BBA17-344F-489A-A594-ADC47C1C019D}" type="presOf" srcId="{5ED43416-6365-44D4-A1AA-6784659F47B4}" destId="{6A1EB7A7-4D35-4B63-92F3-F5D12961D6B9}" srcOrd="0" destOrd="0" presId="urn:microsoft.com/office/officeart/2008/layout/VerticalCurvedList"/>
    <dgm:cxn modelId="{71988819-2B6E-4ADB-820E-52BF6E40FFB0}" type="presOf" srcId="{4BDB475B-67EF-4419-8F3C-659E7C42C5DC}" destId="{A5E723F0-209F-41D2-A454-AA022FB341B2}" srcOrd="0" destOrd="0" presId="urn:microsoft.com/office/officeart/2008/layout/VerticalCurvedList"/>
    <dgm:cxn modelId="{2D15ED76-AD26-4847-BFBA-C12F7A0EE4C5}" srcId="{A24C2F93-E937-4FA8-B30B-8321C6B296CA}" destId="{5CE02F1C-3598-4FEB-8431-93B355496298}" srcOrd="5" destOrd="0" parTransId="{DAB82BF5-91BB-4C9E-866F-C26BC531478A}" sibTransId="{30ABFD15-9A49-43DD-A80A-DD2E633F3E0F}"/>
    <dgm:cxn modelId="{A4498F78-25F9-457D-8F45-D40857014D70}" type="presOf" srcId="{B87B719B-3768-49EC-B640-678212C87A8D}" destId="{1B0B14A1-1ED4-4983-80EC-3E9157BA7DC6}" srcOrd="0" destOrd="0" presId="urn:microsoft.com/office/officeart/2008/layout/VerticalCurvedList"/>
    <dgm:cxn modelId="{5779EF78-6703-47D0-BA97-F2BC0AE26624}" type="presOf" srcId="{5CE02F1C-3598-4FEB-8431-93B355496298}" destId="{5F8ADAF0-831C-4E0F-87D0-07D82C19071D}" srcOrd="0" destOrd="0" presId="urn:microsoft.com/office/officeart/2008/layout/VerticalCurvedList"/>
    <dgm:cxn modelId="{4267457D-625C-41AB-A98E-CACECB9423C6}" srcId="{A24C2F93-E937-4FA8-B30B-8321C6B296CA}" destId="{2FF7AAAE-4BEE-4A4E-A868-D1807A86C8BE}" srcOrd="1" destOrd="0" parTransId="{063553BA-D633-454D-BE35-5240D7B3D0C2}" sibTransId="{38DD73FD-D5E5-4E15-8DBE-2689BDC43933}"/>
    <dgm:cxn modelId="{834CB991-296D-4731-B397-2BAC7328A68E}" type="presOf" srcId="{4B420738-1A38-4B0B-98BA-DD9BF91CB3CD}" destId="{456EB3C1-DFA4-4CAE-857B-AEC3038EFF5A}" srcOrd="0" destOrd="0" presId="urn:microsoft.com/office/officeart/2008/layout/VerticalCurvedList"/>
    <dgm:cxn modelId="{A20B4796-7490-4238-A22B-41BFAA60796E}" srcId="{A24C2F93-E937-4FA8-B30B-8321C6B296CA}" destId="{5ED43416-6365-44D4-A1AA-6784659F47B4}" srcOrd="2" destOrd="0" parTransId="{804EE4A3-BF9B-4B56-B10C-BE47FE3CCD9C}" sibTransId="{8FB0FE58-440D-4874-BF88-C738CEBC515C}"/>
    <dgm:cxn modelId="{2182B6A6-C4AF-4C7A-BC11-DB7B5C5A371E}" type="presOf" srcId="{A24C2F93-E937-4FA8-B30B-8321C6B296CA}" destId="{7F3A9D08-BA3D-4630-B1AA-BED75F326F84}" srcOrd="0" destOrd="0" presId="urn:microsoft.com/office/officeart/2008/layout/VerticalCurvedList"/>
    <dgm:cxn modelId="{176036B1-9AE0-4DB7-87CC-4D14F13842CA}" srcId="{A24C2F93-E937-4FA8-B30B-8321C6B296CA}" destId="{B87B719B-3768-49EC-B640-678212C87A8D}" srcOrd="3" destOrd="0" parTransId="{7264810A-B93B-4CD3-9B50-E42D1771363A}" sibTransId="{982645EE-E7C1-4C90-BF94-1A4E492C555F}"/>
    <dgm:cxn modelId="{918F5DC3-AC35-445C-BB4C-C949059CEF76}" type="presOf" srcId="{3848CE30-CEE3-475B-AB60-15F96F8A876F}" destId="{1606357A-7D72-423C-B682-0F7A84D577FA}" srcOrd="0" destOrd="0" presId="urn:microsoft.com/office/officeart/2008/layout/VerticalCurvedList"/>
    <dgm:cxn modelId="{843113C8-494E-414C-85F2-D22CAFE4EF6C}" srcId="{A24C2F93-E937-4FA8-B30B-8321C6B296CA}" destId="{500CEBE4-7318-4695-9645-A9F60809A682}" srcOrd="4" destOrd="0" parTransId="{0402E6C4-9C41-4D37-B507-946FF50EF932}" sibTransId="{E5A4A46C-EE14-46B7-AB94-69A2E27B8543}"/>
    <dgm:cxn modelId="{BCF459C8-7B38-410A-91BC-90FC02393336}" type="presOf" srcId="{2FF7AAAE-4BEE-4A4E-A868-D1807A86C8BE}" destId="{944B4B05-1C55-435F-9C1B-57B5659AEA92}" srcOrd="0" destOrd="0" presId="urn:microsoft.com/office/officeart/2008/layout/VerticalCurvedList"/>
    <dgm:cxn modelId="{30155FD7-B275-4C18-9472-70B9EDB89020}" srcId="{A24C2F93-E937-4FA8-B30B-8321C6B296CA}" destId="{3848CE30-CEE3-475B-AB60-15F96F8A876F}" srcOrd="6" destOrd="0" parTransId="{B857E295-93C3-47FF-83A5-59CEF41C6967}" sibTransId="{D87E83B4-A28F-4A33-A77B-93F66BFEE5A8}"/>
    <dgm:cxn modelId="{B6B816A5-2ACE-4227-B337-580FEBD00BAA}" type="presParOf" srcId="{7F3A9D08-BA3D-4630-B1AA-BED75F326F84}" destId="{ECDDCF7E-2024-4D4D-9A33-3C5459C7EE79}" srcOrd="0" destOrd="0" presId="urn:microsoft.com/office/officeart/2008/layout/VerticalCurvedList"/>
    <dgm:cxn modelId="{25F0B678-EA7A-4AAA-B551-8F17C6D0B6CE}" type="presParOf" srcId="{ECDDCF7E-2024-4D4D-9A33-3C5459C7EE79}" destId="{1A81F536-C2ED-4E9E-85ED-BE3510C61B53}" srcOrd="0" destOrd="0" presId="urn:microsoft.com/office/officeart/2008/layout/VerticalCurvedList"/>
    <dgm:cxn modelId="{4F8F72F3-F218-4BDF-B6D1-0F3EEA38CE47}" type="presParOf" srcId="{1A81F536-C2ED-4E9E-85ED-BE3510C61B53}" destId="{6E3CFE73-3B9E-4263-9C32-78E76A997D39}" srcOrd="0" destOrd="0" presId="urn:microsoft.com/office/officeart/2008/layout/VerticalCurvedList"/>
    <dgm:cxn modelId="{E36BF596-7BC1-455E-99A5-581A93AD64E7}" type="presParOf" srcId="{1A81F536-C2ED-4E9E-85ED-BE3510C61B53}" destId="{456EB3C1-DFA4-4CAE-857B-AEC3038EFF5A}" srcOrd="1" destOrd="0" presId="urn:microsoft.com/office/officeart/2008/layout/VerticalCurvedList"/>
    <dgm:cxn modelId="{85A6306C-985E-44C3-B4DA-BAB671410700}" type="presParOf" srcId="{1A81F536-C2ED-4E9E-85ED-BE3510C61B53}" destId="{19DA7AC1-D6C7-4A4D-8CE6-C260A2BD93E6}" srcOrd="2" destOrd="0" presId="urn:microsoft.com/office/officeart/2008/layout/VerticalCurvedList"/>
    <dgm:cxn modelId="{9E46C11C-6215-4E54-B70F-EB9558E21894}" type="presParOf" srcId="{1A81F536-C2ED-4E9E-85ED-BE3510C61B53}" destId="{392BB224-2556-4B27-8D41-A68CFC7D0FDB}" srcOrd="3" destOrd="0" presId="urn:microsoft.com/office/officeart/2008/layout/VerticalCurvedList"/>
    <dgm:cxn modelId="{9E9FD565-53F8-4C2E-A20E-099C16C3FD39}" type="presParOf" srcId="{ECDDCF7E-2024-4D4D-9A33-3C5459C7EE79}" destId="{A5E723F0-209F-41D2-A454-AA022FB341B2}" srcOrd="1" destOrd="0" presId="urn:microsoft.com/office/officeart/2008/layout/VerticalCurvedList"/>
    <dgm:cxn modelId="{2B6C70B4-BBBB-497A-AC5A-41A1492B698E}" type="presParOf" srcId="{ECDDCF7E-2024-4D4D-9A33-3C5459C7EE79}" destId="{20D5A382-5239-4048-A1D4-E9E9B6DDAF6A}" srcOrd="2" destOrd="0" presId="urn:microsoft.com/office/officeart/2008/layout/VerticalCurvedList"/>
    <dgm:cxn modelId="{06162888-574C-4669-A50C-5C45D4E555BA}" type="presParOf" srcId="{20D5A382-5239-4048-A1D4-E9E9B6DDAF6A}" destId="{2AC0BF8F-692B-43DE-8425-7E13E58FC020}" srcOrd="0" destOrd="0" presId="urn:microsoft.com/office/officeart/2008/layout/VerticalCurvedList"/>
    <dgm:cxn modelId="{6601213A-0167-4599-9C1E-96700F68ABFF}" type="presParOf" srcId="{ECDDCF7E-2024-4D4D-9A33-3C5459C7EE79}" destId="{944B4B05-1C55-435F-9C1B-57B5659AEA92}" srcOrd="3" destOrd="0" presId="urn:microsoft.com/office/officeart/2008/layout/VerticalCurvedList"/>
    <dgm:cxn modelId="{61DBECDE-9E71-4241-AF04-1120C73AF21A}" type="presParOf" srcId="{ECDDCF7E-2024-4D4D-9A33-3C5459C7EE79}" destId="{BC45E477-BF1F-4085-9943-754AE88AE088}" srcOrd="4" destOrd="0" presId="urn:microsoft.com/office/officeart/2008/layout/VerticalCurvedList"/>
    <dgm:cxn modelId="{BF991B81-1D0D-45FE-9382-92F35C944688}" type="presParOf" srcId="{BC45E477-BF1F-4085-9943-754AE88AE088}" destId="{10BF81CF-8284-4FC1-AFDE-267C5D36BB14}" srcOrd="0" destOrd="0" presId="urn:microsoft.com/office/officeart/2008/layout/VerticalCurvedList"/>
    <dgm:cxn modelId="{5CD530DD-12BE-4164-BDA7-29FE04CD60FA}" type="presParOf" srcId="{ECDDCF7E-2024-4D4D-9A33-3C5459C7EE79}" destId="{6A1EB7A7-4D35-4B63-92F3-F5D12961D6B9}" srcOrd="5" destOrd="0" presId="urn:microsoft.com/office/officeart/2008/layout/VerticalCurvedList"/>
    <dgm:cxn modelId="{9B3E9A6D-861C-4B58-A8CB-61CA19857B09}" type="presParOf" srcId="{ECDDCF7E-2024-4D4D-9A33-3C5459C7EE79}" destId="{F52CC54D-4E31-4970-B853-380F39A68795}" srcOrd="6" destOrd="0" presId="urn:microsoft.com/office/officeart/2008/layout/VerticalCurvedList"/>
    <dgm:cxn modelId="{277B1675-2E63-47E2-8C8E-77F78B7D9B53}" type="presParOf" srcId="{F52CC54D-4E31-4970-B853-380F39A68795}" destId="{6120FAF3-A16F-486D-B606-30BDDAF1086A}" srcOrd="0" destOrd="0" presId="urn:microsoft.com/office/officeart/2008/layout/VerticalCurvedList"/>
    <dgm:cxn modelId="{E4C8ADDE-8E12-4CBF-8B1E-A30CC88649FE}" type="presParOf" srcId="{ECDDCF7E-2024-4D4D-9A33-3C5459C7EE79}" destId="{1B0B14A1-1ED4-4983-80EC-3E9157BA7DC6}" srcOrd="7" destOrd="0" presId="urn:microsoft.com/office/officeart/2008/layout/VerticalCurvedList"/>
    <dgm:cxn modelId="{A22E8CFF-D72B-42EC-9B1F-5BEF5E1AF182}" type="presParOf" srcId="{ECDDCF7E-2024-4D4D-9A33-3C5459C7EE79}" destId="{146668FE-1D9B-4F3D-92B3-F969EA6EACC2}" srcOrd="8" destOrd="0" presId="urn:microsoft.com/office/officeart/2008/layout/VerticalCurvedList"/>
    <dgm:cxn modelId="{E9B51CE2-DBC3-4BDD-97BB-AE5AB1139C15}" type="presParOf" srcId="{146668FE-1D9B-4F3D-92B3-F969EA6EACC2}" destId="{F21C7099-7958-4DA2-9F63-67564D622CD6}" srcOrd="0" destOrd="0" presId="urn:microsoft.com/office/officeart/2008/layout/VerticalCurvedList"/>
    <dgm:cxn modelId="{C25C7C63-2571-4100-A8A3-2EFCE907DEBD}" type="presParOf" srcId="{ECDDCF7E-2024-4D4D-9A33-3C5459C7EE79}" destId="{58C67D62-B820-4CF4-8573-823B18884686}" srcOrd="9" destOrd="0" presId="urn:microsoft.com/office/officeart/2008/layout/VerticalCurvedList"/>
    <dgm:cxn modelId="{FED3E4CC-2852-47BD-8F3D-B7EA139E1476}" type="presParOf" srcId="{ECDDCF7E-2024-4D4D-9A33-3C5459C7EE79}" destId="{090D7A2B-7D0E-4EBC-BBC5-28031AB6A354}" srcOrd="10" destOrd="0" presId="urn:microsoft.com/office/officeart/2008/layout/VerticalCurvedList"/>
    <dgm:cxn modelId="{7B252B5C-9940-4E9D-9ED4-8D3A291CB927}" type="presParOf" srcId="{090D7A2B-7D0E-4EBC-BBC5-28031AB6A354}" destId="{8735A43F-3F0A-4B6D-B78D-74C950476722}" srcOrd="0" destOrd="0" presId="urn:microsoft.com/office/officeart/2008/layout/VerticalCurvedList"/>
    <dgm:cxn modelId="{6B92C652-B0F2-4239-92F2-321392DE3198}" type="presParOf" srcId="{ECDDCF7E-2024-4D4D-9A33-3C5459C7EE79}" destId="{5F8ADAF0-831C-4E0F-87D0-07D82C19071D}" srcOrd="11" destOrd="0" presId="urn:microsoft.com/office/officeart/2008/layout/VerticalCurvedList"/>
    <dgm:cxn modelId="{F18EB135-725D-4B01-8D1D-F26557B4BA86}" type="presParOf" srcId="{ECDDCF7E-2024-4D4D-9A33-3C5459C7EE79}" destId="{E1B3FAA7-4212-40E6-883D-0C31B6BA460E}" srcOrd="12" destOrd="0" presId="urn:microsoft.com/office/officeart/2008/layout/VerticalCurvedList"/>
    <dgm:cxn modelId="{BD38AA57-61B6-4B4A-A2C6-EC74AD25A4BA}" type="presParOf" srcId="{E1B3FAA7-4212-40E6-883D-0C31B6BA460E}" destId="{E6D4095D-6A32-47DD-A44F-801C90E12FB5}" srcOrd="0" destOrd="0" presId="urn:microsoft.com/office/officeart/2008/layout/VerticalCurvedList"/>
    <dgm:cxn modelId="{FF602408-28FF-4424-87B2-CC939DD31BF9}" type="presParOf" srcId="{ECDDCF7E-2024-4D4D-9A33-3C5459C7EE79}" destId="{1606357A-7D72-423C-B682-0F7A84D577FA}" srcOrd="13" destOrd="0" presId="urn:microsoft.com/office/officeart/2008/layout/VerticalCurvedList"/>
    <dgm:cxn modelId="{BFEC661C-1774-4562-8C80-F5163F43A0B9}" type="presParOf" srcId="{ECDDCF7E-2024-4D4D-9A33-3C5459C7EE79}" destId="{C23EF67F-007D-4A30-898E-00A172B071B2}" srcOrd="14" destOrd="0" presId="urn:microsoft.com/office/officeart/2008/layout/VerticalCurvedList"/>
    <dgm:cxn modelId="{336875AF-102A-4FBD-966E-D6D8BC4BB632}" type="presParOf" srcId="{C23EF67F-007D-4A30-898E-00A172B071B2}" destId="{596BEA26-8FBC-4007-8F8A-E4979A50B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B3C1-DFA4-4CAE-857B-AEC3038EFF5A}">
      <dsp:nvSpPr>
        <dsp:cNvPr id="0" name=""/>
        <dsp:cNvSpPr/>
      </dsp:nvSpPr>
      <dsp:spPr>
        <a:xfrm>
          <a:off x="-5889352" y="-940736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8575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23F0-209F-41D2-A454-AA022FB341B2}">
      <dsp:nvSpPr>
        <dsp:cNvPr id="0" name=""/>
        <dsp:cNvSpPr/>
      </dsp:nvSpPr>
      <dsp:spPr>
        <a:xfrm>
          <a:off x="304698" y="206756"/>
          <a:ext cx="7066353" cy="47117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698" y="206756"/>
        <a:ext cx="7066353" cy="471174"/>
      </dsp:txXfrm>
    </dsp:sp>
    <dsp:sp modelId="{2AC0BF8F-692B-43DE-8425-7E13E58FC020}">
      <dsp:nvSpPr>
        <dsp:cNvPr id="0" name=""/>
        <dsp:cNvSpPr/>
      </dsp:nvSpPr>
      <dsp:spPr>
        <a:xfrm>
          <a:off x="38325" y="14786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4B05-1C55-435F-9C1B-57B5659AEA92}">
      <dsp:nvSpPr>
        <dsp:cNvPr id="0" name=""/>
        <dsp:cNvSpPr/>
      </dsp:nvSpPr>
      <dsp:spPr>
        <a:xfrm>
          <a:off x="787413" y="768540"/>
          <a:ext cx="6583441" cy="590027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ЛНА,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87413" y="768540"/>
        <a:ext cx="6583441" cy="590027"/>
      </dsp:txXfrm>
    </dsp:sp>
    <dsp:sp modelId="{10BF81CF-8284-4FC1-AFDE-267C5D36BB14}">
      <dsp:nvSpPr>
        <dsp:cNvPr id="0" name=""/>
        <dsp:cNvSpPr/>
      </dsp:nvSpPr>
      <dsp:spPr>
        <a:xfrm>
          <a:off x="499388" y="7825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EB7A7-4D35-4B63-92F3-F5D12961D6B9}">
      <dsp:nvSpPr>
        <dsp:cNvPr id="0" name=""/>
        <dsp:cNvSpPr/>
      </dsp:nvSpPr>
      <dsp:spPr>
        <a:xfrm>
          <a:off x="993324" y="1440161"/>
          <a:ext cx="6349616" cy="832032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труда,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проведении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диагностики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324" y="1440161"/>
        <a:ext cx="6349616" cy="832032"/>
      </dsp:txXfrm>
    </dsp:sp>
    <dsp:sp modelId="{6120FAF3-A16F-486D-B606-30BDDAF1086A}">
      <dsp:nvSpPr>
        <dsp:cNvPr id="0" name=""/>
        <dsp:cNvSpPr/>
      </dsp:nvSpPr>
      <dsp:spPr>
        <a:xfrm>
          <a:off x="698840" y="156169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14A1-1ED4-4983-80EC-3E9157BA7DC6}">
      <dsp:nvSpPr>
        <dsp:cNvPr id="0" name=""/>
        <dsp:cNvSpPr/>
      </dsp:nvSpPr>
      <dsp:spPr>
        <a:xfrm>
          <a:off x="941636" y="2376262"/>
          <a:ext cx="6398512" cy="68095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sp:txBody>
      <dsp:txXfrm>
        <a:off x="941636" y="2376262"/>
        <a:ext cx="6398512" cy="680955"/>
      </dsp:txXfrm>
    </dsp:sp>
    <dsp:sp modelId="{F21C7099-7958-4DA2-9F63-67564D622CD6}">
      <dsp:nvSpPr>
        <dsp:cNvPr id="0" name=""/>
        <dsp:cNvSpPr/>
      </dsp:nvSpPr>
      <dsp:spPr>
        <a:xfrm>
          <a:off x="787421" y="234555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7D62-B820-4CF4-8573-823B18884686}">
      <dsp:nvSpPr>
        <dsp:cNvPr id="0" name=""/>
        <dsp:cNvSpPr/>
      </dsp:nvSpPr>
      <dsp:spPr>
        <a:xfrm>
          <a:off x="1003420" y="3168351"/>
          <a:ext cx="6349616" cy="36754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sp:txBody>
      <dsp:txXfrm>
        <a:off x="1003420" y="3168351"/>
        <a:ext cx="6349616" cy="367544"/>
      </dsp:txXfrm>
    </dsp:sp>
    <dsp:sp modelId="{8735A43F-3F0A-4B6D-B78D-74C950476722}">
      <dsp:nvSpPr>
        <dsp:cNvPr id="0" name=""/>
        <dsp:cNvSpPr/>
      </dsp:nvSpPr>
      <dsp:spPr>
        <a:xfrm>
          <a:off x="643401" y="3024335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ADAF0-831C-4E0F-87D0-07D82C19071D}">
      <dsp:nvSpPr>
        <dsp:cNvPr id="0" name=""/>
        <dsp:cNvSpPr/>
      </dsp:nvSpPr>
      <dsp:spPr>
        <a:xfrm>
          <a:off x="787216" y="3672408"/>
          <a:ext cx="6583836" cy="523399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sp:txBody>
      <dsp:txXfrm>
        <a:off x="787216" y="3672408"/>
        <a:ext cx="6583836" cy="523399"/>
      </dsp:txXfrm>
    </dsp:sp>
    <dsp:sp modelId="{E6D4095D-6A32-47DD-A44F-801C90E12FB5}">
      <dsp:nvSpPr>
        <dsp:cNvPr id="0" name=""/>
        <dsp:cNvSpPr/>
      </dsp:nvSpPr>
      <dsp:spPr>
        <a:xfrm>
          <a:off x="427381" y="3672408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357A-7D72-423C-B682-0F7A84D577FA}">
      <dsp:nvSpPr>
        <dsp:cNvPr id="0" name=""/>
        <dsp:cNvSpPr/>
      </dsp:nvSpPr>
      <dsp:spPr>
        <a:xfrm>
          <a:off x="353279" y="4303209"/>
          <a:ext cx="7010131" cy="83688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kern="1200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kern="1200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3279" y="4303209"/>
        <a:ext cx="7010131" cy="836885"/>
      </dsp:txXfrm>
    </dsp:sp>
    <dsp:sp modelId="{596BEA26-8FBC-4007-8F8A-E4979A50B903}">
      <dsp:nvSpPr>
        <dsp:cNvPr id="0" name=""/>
        <dsp:cNvSpPr/>
      </dsp:nvSpPr>
      <dsp:spPr>
        <a:xfrm>
          <a:off x="38325" y="43898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6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3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7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2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6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3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2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0" u="none" strike="noStrike" kern="1200" cap="all" spc="-8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СнижениЕ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педагогических работников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ДОШКОЛЬНЫХ образовательных организаций: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ОБЯЗАТЕЛЬНЫЕ ТРЕБОВАНИЯ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021" y="1474426"/>
            <a:ext cx="4464496" cy="1296144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сервиса «Помощник Рособрнадзора»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Брянской области;</a:t>
            </a:r>
          </a:p>
          <a:p>
            <a:pPr marL="18000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педагогических работников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организаций, общеобразовательных организаций, профессиональных образовательных организаций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сервиса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«Помощник Рособрнадзора»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системе образования Брянской области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21">
            <a:extLst>
              <a:ext uri="{FF2B5EF4-FFF2-40B4-BE49-F238E27FC236}">
                <a16:creationId xmlns:a16="http://schemas.microsoft.com/office/drawing/2014/main" id="{4C70BE45-7382-5B72-3F82-68DD3CCDE8F4}"/>
              </a:ext>
            </a:extLst>
          </p:cNvPr>
          <p:cNvSpPr/>
          <p:nvPr/>
        </p:nvSpPr>
        <p:spPr>
          <a:xfrm>
            <a:off x="346928" y="2894404"/>
            <a:ext cx="4488966" cy="2088232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исходящих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департамента образования и науки Брянской области, органов местного самоуправления, осуществляющих управление в сфере образования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дошкольных образовательных организаций, общеобразовательных организаций, профессиональных образовательных организаций писем, запросов о проведении мониторингов, информационных материалов, документов </a:t>
            </a: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их обоснованности, соответствия законодательству об образовании в части снижения документационной нагрузки на педагогических работников и принятии мер в случае выявления избыточности запросов</a:t>
            </a:r>
          </a:p>
        </p:txBody>
      </p:sp>
      <p:sp>
        <p:nvSpPr>
          <p:cNvPr id="7" name="Скругленный прямоугольник 21">
            <a:extLst>
              <a:ext uri="{FF2B5EF4-FFF2-40B4-BE49-F238E27FC236}">
                <a16:creationId xmlns:a16="http://schemas.microsoft.com/office/drawing/2014/main" id="{4DC9E1C6-300C-F4FF-959A-5C5EC16E2A83}"/>
              </a:ext>
            </a:extLst>
          </p:cNvPr>
          <p:cNvSpPr/>
          <p:nvPr/>
        </p:nvSpPr>
        <p:spPr>
          <a:xfrm>
            <a:off x="301064" y="5106471"/>
            <a:ext cx="4446891" cy="1619450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федерального государственного контроля (надзора) в сфере образования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и профилактических мероприятий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направленных на соблюдение контролируемыми лицами допустимой документационной нагрузки на педагогических работников </a:t>
            </a:r>
          </a:p>
          <a:p>
            <a:pPr algn="ctr"/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id="{72C92453-63EA-A9FE-D941-DC17C0D609EE}"/>
              </a:ext>
            </a:extLst>
          </p:cNvPr>
          <p:cNvSpPr/>
          <p:nvPr/>
        </p:nvSpPr>
        <p:spPr>
          <a:xfrm>
            <a:off x="4970358" y="1458792"/>
            <a:ext cx="3881419" cy="134833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о нормах законодательства, регулирующих объем документарной нагрузки на педагогов посредством размещения информации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специальном подразделе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бюрократической нагрузки»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http://newhq.b-edu.ru/deyatelnost/snizhenie-byurokraticheskoj-nagruzki/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89CEF4B3-6107-032B-38CD-22D11679DB3D}"/>
              </a:ext>
            </a:extLst>
          </p:cNvPr>
          <p:cNvSpPr/>
          <p:nvPr/>
        </p:nvSpPr>
        <p:spPr>
          <a:xfrm>
            <a:off x="4970358" y="2866481"/>
            <a:ext cx="3869142" cy="720080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снижения бюрократической нагрузки на педагогических работников в курсовую подготовку управленческих и педагогических кадров, проводимую БИПКРО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Скругленный прямоугольник 21">
            <a:extLst>
              <a:ext uri="{FF2B5EF4-FFF2-40B4-BE49-F238E27FC236}">
                <a16:creationId xmlns:a16="http://schemas.microsoft.com/office/drawing/2014/main" id="{825B626B-9FE7-E94C-517B-A5A59D613D14}"/>
              </a:ext>
            </a:extLst>
          </p:cNvPr>
          <p:cNvSpPr/>
          <p:nvPr/>
        </p:nvSpPr>
        <p:spPr>
          <a:xfrm>
            <a:off x="4973793" y="3645916"/>
            <a:ext cx="3869142" cy="101397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совещаний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 </a:t>
            </a:r>
          </a:p>
          <a:p>
            <a:pPr algn="ctr"/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руководителями органов местного самоуправления, осуществляющих управление в сфере образования,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организаций по вопросу снижения бюрократической нагрузки на педагогических работников 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 useBgFill="1">
        <p:nvSpPr>
          <p:cNvPr id="11" name="Скругленный прямоугольник 21">
            <a:extLst>
              <a:ext uri="{FF2B5EF4-FFF2-40B4-BE49-F238E27FC236}">
                <a16:creationId xmlns:a16="http://schemas.microsoft.com/office/drawing/2014/main" id="{121BEBBB-B757-8735-5249-8E8551A5CF3D}"/>
              </a:ext>
            </a:extLst>
          </p:cNvPr>
          <p:cNvSpPr/>
          <p:nvPr/>
        </p:nvSpPr>
        <p:spPr>
          <a:xfrm>
            <a:off x="4888364" y="4719245"/>
            <a:ext cx="3929295" cy="2012637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«Горячей линии», канала ИС «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документационной нагрузки</a:t>
            </a: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материалов, методических рекомендаций 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руководителей образовательных организаций;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анализ опросов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аудита ЛНА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аналитических отчетов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проведенных мероприятий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9655DDD2-E1E1-A757-579A-621587F260F2}"/>
              </a:ext>
            </a:extLst>
          </p:cNvPr>
          <p:cNvSpPr txBox="1">
            <a:spLocks/>
          </p:cNvSpPr>
          <p:nvPr/>
        </p:nvSpPr>
        <p:spPr>
          <a:xfrm>
            <a:off x="619944" y="341040"/>
            <a:ext cx="8291513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 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F7A1237-BFC7-C618-5E7C-6AE8CD5B8791}"/>
              </a:ext>
            </a:extLst>
          </p:cNvPr>
          <p:cNvSpPr txBox="1"/>
          <p:nvPr/>
        </p:nvSpPr>
        <p:spPr>
          <a:xfrm>
            <a:off x="503548" y="545797"/>
            <a:ext cx="8339387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spcBef>
                <a:spcPts val="100"/>
              </a:spcBef>
            </a:pPr>
            <a:endParaRPr lang="ru-RU" sz="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8920" algn="ctr">
              <a:spcBef>
                <a:spcPts val="100"/>
              </a:spcBef>
            </a:pPr>
            <a:r>
              <a:rPr 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«Дорожная карта»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48920" algn="ctr">
              <a:spcBef>
                <a:spcPts val="100"/>
              </a:spcBef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 снижению бюрократической нагрузки на педагогических работников образовательных организаций, расположенных на территории Брянской области, при реализации основных общеобразовательных программ, образовательных программ среднего профессионального образования в 2025 году</a:t>
            </a: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(утвержден приказом </a:t>
            </a:r>
            <a:r>
              <a:rPr lang="ru-RU" sz="1200" dirty="0" err="1">
                <a:latin typeface="Times New Roman" panose="02020603050405020304" pitchFamily="18" charset="0"/>
              </a:rPr>
              <a:t>ДОиН</a:t>
            </a:r>
            <a:r>
              <a:rPr lang="ru-RU" sz="1200" dirty="0">
                <a:latin typeface="Times New Roman" panose="02020603050405020304" pitchFamily="18" charset="0"/>
              </a:rPr>
              <a:t> от 20.02.2025 № 202)</a:t>
            </a:r>
            <a:endParaRPr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1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57F3A8-54B6-DFAA-E489-6D8895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DD24477-1F10-8606-B249-B0E71DCC8E86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7704856" cy="884985"/>
          </a:xfrm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477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Вопросы, поступающие в чат-бот</a:t>
            </a:r>
          </a:p>
          <a:p>
            <a:pPr marL="10477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«ПОМОЩНИК РОСОБРНАДЗОРА»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B72D6C8-7D68-7034-DE94-850EF8D561DA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432560"/>
          <a:ext cx="7920880" cy="487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492">
                  <a:extLst>
                    <a:ext uri="{9D8B030D-6E8A-4147-A177-3AD203B41FA5}">
                      <a16:colId xmlns:a16="http://schemas.microsoft.com/office/drawing/2014/main" val="3560139561"/>
                    </a:ext>
                  </a:extLst>
                </a:gridCol>
                <a:gridCol w="966388">
                  <a:extLst>
                    <a:ext uri="{9D8B030D-6E8A-4147-A177-3AD203B41FA5}">
                      <a16:colId xmlns:a16="http://schemas.microsoft.com/office/drawing/2014/main" val="2515488545"/>
                    </a:ext>
                  </a:extLst>
                </a:gridCol>
              </a:tblGrid>
              <a:tr h="505251">
                <a:tc>
                  <a:txBody>
                    <a:bodyPr/>
                    <a:lstStyle/>
                    <a:p>
                      <a:r>
                        <a:rPr lang="ru-RU" sz="135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ли воспитатель писать перспективный план деятельности по всем образовательным областям с детьми по годовым задачам ДОО ?</a:t>
                      </a:r>
                      <a:endParaRPr lang="ru-RU" sz="13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50176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Должен ли воспитатель писать ежедневный план если это предусмотрено должностной инструкцией ?</a:t>
                      </a:r>
                    </a:p>
                    <a:p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150331"/>
                  </a:ext>
                </a:extLst>
              </a:tr>
              <a:tr h="359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Нужно ли составлять план и отчет по самообразованию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04449"/>
                  </a:ext>
                </a:extLst>
              </a:tr>
              <a:tr h="505251">
                <a:tc>
                  <a:txBody>
                    <a:bodyPr/>
                    <a:lstStyle/>
                    <a:p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Должны ли воспитатели и специалисты писать отдельный КТП в летний оздоровительный период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37984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Распространяется ли действие приказа Минпросвещения России от 06.11.2024 № 779 на учителей-логопедов, музыкальных руководителей, учителей-дефектологов, педагогов-психологов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51153"/>
                  </a:ext>
                </a:extLst>
              </a:tr>
              <a:tr h="505251">
                <a:tc>
                  <a:txBody>
                    <a:bodyPr/>
                    <a:lstStyle/>
                    <a:p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Нужно ли воспитателям оформлять индивидуальные образовательные маршруты на каждого воспитанника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46760"/>
                  </a:ext>
                </a:extLst>
              </a:tr>
              <a:tr h="505251">
                <a:tc>
                  <a:txBody>
                    <a:bodyPr/>
                    <a:lstStyle/>
                    <a:p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Обязаны ли воспитатели вести журналы генеральной уборки, кварцевания, журнал смены питьевой воды в группе и т.п.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39184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Правомерны ли требования администрации дошкольной образовательной организации о предоставлении маршрута дня, плана работы с родителями с предоставлением отчета о его выполнении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09282"/>
                  </a:ext>
                </a:extLst>
              </a:tr>
              <a:tr h="359960">
                <a:tc>
                  <a:txBody>
                    <a:bodyPr/>
                    <a:lstStyle/>
                    <a:p>
                      <a:r>
                        <a:rPr lang="ru-RU" sz="135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Можно ли ЛНА расширить перечень документов ?</a:t>
                      </a:r>
                      <a:endParaRPr lang="ru-RU" sz="13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9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958C-895A-782B-76F7-4877DC170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976F7-0A43-B712-91D2-4EFA1E91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3BC406-34A8-6A65-8B02-F6630D82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27B97DD-EE0C-0B66-9268-E768CD80644A}"/>
              </a:ext>
            </a:extLst>
          </p:cNvPr>
          <p:cNvGraphicFramePr>
            <a:graphicFrameLocks/>
          </p:cNvGraphicFramePr>
          <p:nvPr/>
        </p:nvGraphicFramePr>
        <p:xfrm>
          <a:off x="-87823" y="1448337"/>
          <a:ext cx="4121524" cy="249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9339A57-75E6-428D-A81C-49FE4DF818EB}"/>
              </a:ext>
            </a:extLst>
          </p:cNvPr>
          <p:cNvGraphicFramePr>
            <a:graphicFrameLocks/>
          </p:cNvGraphicFramePr>
          <p:nvPr/>
        </p:nvGraphicFramePr>
        <p:xfrm>
          <a:off x="-58202" y="3961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C7F7400-6BF3-AAC5-A1CE-694164D21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827159"/>
              </p:ext>
            </p:extLst>
          </p:nvPr>
        </p:nvGraphicFramePr>
        <p:xfrm>
          <a:off x="3923928" y="1268760"/>
          <a:ext cx="489779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5D1DBD4-5E32-C810-CBBD-C035BE2335BE}"/>
              </a:ext>
            </a:extLst>
          </p:cNvPr>
          <p:cNvGraphicFramePr>
            <a:graphicFrameLocks/>
          </p:cNvGraphicFramePr>
          <p:nvPr/>
        </p:nvGraphicFramePr>
        <p:xfrm>
          <a:off x="4322237" y="39827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127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97">
              <a:srgbClr val="FBFCEA"/>
            </a:gs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1E32F5-B521-F040-3EEF-62B793D2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2874-0440-1014-DA5B-A9E0097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организаций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6F6270-9015-EA35-2A62-348D1473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560FD1A-E464-C36E-3177-3BC2F5CDD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7397"/>
              </p:ext>
            </p:extLst>
          </p:nvPr>
        </p:nvGraphicFramePr>
        <p:xfrm>
          <a:off x="683568" y="1052736"/>
          <a:ext cx="7828091" cy="5680175"/>
        </p:xfrm>
        <a:graphic>
          <a:graphicData uri="http://schemas.openxmlformats.org/drawingml/2006/table">
            <a:tbl>
              <a:tblPr/>
              <a:tblGrid>
                <a:gridCol w="595591">
                  <a:extLst>
                    <a:ext uri="{9D8B030D-6E8A-4147-A177-3AD203B41FA5}">
                      <a16:colId xmlns:a16="http://schemas.microsoft.com/office/drawing/2014/main" val="961209481"/>
                    </a:ext>
                  </a:extLst>
                </a:gridCol>
                <a:gridCol w="1255103">
                  <a:extLst>
                    <a:ext uri="{9D8B030D-6E8A-4147-A177-3AD203B41FA5}">
                      <a16:colId xmlns:a16="http://schemas.microsoft.com/office/drawing/2014/main" val="3955605607"/>
                    </a:ext>
                  </a:extLst>
                </a:gridCol>
                <a:gridCol w="727246">
                  <a:extLst>
                    <a:ext uri="{9D8B030D-6E8A-4147-A177-3AD203B41FA5}">
                      <a16:colId xmlns:a16="http://schemas.microsoft.com/office/drawing/2014/main" val="3630838977"/>
                    </a:ext>
                  </a:extLst>
                </a:gridCol>
                <a:gridCol w="830738">
                  <a:extLst>
                    <a:ext uri="{9D8B030D-6E8A-4147-A177-3AD203B41FA5}">
                      <a16:colId xmlns:a16="http://schemas.microsoft.com/office/drawing/2014/main" val="3413970857"/>
                    </a:ext>
                  </a:extLst>
                </a:gridCol>
                <a:gridCol w="850317">
                  <a:extLst>
                    <a:ext uri="{9D8B030D-6E8A-4147-A177-3AD203B41FA5}">
                      <a16:colId xmlns:a16="http://schemas.microsoft.com/office/drawing/2014/main" val="1591788224"/>
                    </a:ext>
                  </a:extLst>
                </a:gridCol>
                <a:gridCol w="763607">
                  <a:extLst>
                    <a:ext uri="{9D8B030D-6E8A-4147-A177-3AD203B41FA5}">
                      <a16:colId xmlns:a16="http://schemas.microsoft.com/office/drawing/2014/main" val="2752893683"/>
                    </a:ext>
                  </a:extLst>
                </a:gridCol>
                <a:gridCol w="693681">
                  <a:extLst>
                    <a:ext uri="{9D8B030D-6E8A-4147-A177-3AD203B41FA5}">
                      <a16:colId xmlns:a16="http://schemas.microsoft.com/office/drawing/2014/main" val="3223539393"/>
                    </a:ext>
                  </a:extLst>
                </a:gridCol>
                <a:gridCol w="688086">
                  <a:extLst>
                    <a:ext uri="{9D8B030D-6E8A-4147-A177-3AD203B41FA5}">
                      <a16:colId xmlns:a16="http://schemas.microsoft.com/office/drawing/2014/main" val="403456017"/>
                    </a:ext>
                  </a:extLst>
                </a:gridCol>
                <a:gridCol w="662911">
                  <a:extLst>
                    <a:ext uri="{9D8B030D-6E8A-4147-A177-3AD203B41FA5}">
                      <a16:colId xmlns:a16="http://schemas.microsoft.com/office/drawing/2014/main" val="2601302373"/>
                    </a:ext>
                  </a:extLst>
                </a:gridCol>
                <a:gridCol w="760811">
                  <a:extLst>
                    <a:ext uri="{9D8B030D-6E8A-4147-A177-3AD203B41FA5}">
                      <a16:colId xmlns:a16="http://schemas.microsoft.com/office/drawing/2014/main" val="702017209"/>
                    </a:ext>
                  </a:extLst>
                </a:gridCol>
              </a:tblGrid>
              <a:tr h="24595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Знакомы ли Вы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поправками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№ 273-ФЗ?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Знакомы ли Вы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приказом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06.11.2024 № 779?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Каким образом Вас ознакомили с изменениями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законодательстве в отношении СБН?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 ли Вы о том, что в нашем регионе создана «Горячая линия» по вопросам СБН?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056283"/>
                  </a:ext>
                </a:extLst>
              </a:tr>
              <a:tr h="728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средствам издания приказа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рамках заседания педагогического совета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Размещения информации на информационном стенде или официальном сайте ОО?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Другое</a:t>
                      </a:r>
                    </a:p>
                  </a:txBody>
                  <a:tcPr marL="4964" marR="4964" marT="4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05137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09863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76334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360423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0252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3928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0483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1844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84332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5909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3260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15237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73943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78898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2297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4434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54941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60584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50243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2016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4428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66822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34525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7881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254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Трубчесвкий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33251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0619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73649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12259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5264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64366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12424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12568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1317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9FCE0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066613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29097">
                          <a:srgbClr val="FBFDE9"/>
                        </a:gs>
                        <a:gs pos="20674">
                          <a:srgbClr val="FBFDE9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23121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211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7850"/>
                  </a:ext>
                </a:extLst>
              </a:tr>
              <a:tr h="1254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" marR="4964" marT="4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964" marR="4964" marT="4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0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7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D348-BC3F-6C25-4B9A-AE043FE0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354E9-1049-EA82-58BD-D20A5498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организаций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92869F-09A2-A924-1373-36391BFE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6A120BF-FA22-31B9-ECC1-02D1AF0FC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118985"/>
              </p:ext>
            </p:extLst>
          </p:nvPr>
        </p:nvGraphicFramePr>
        <p:xfrm>
          <a:off x="120805" y="1222527"/>
          <a:ext cx="4518614" cy="276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A2490EF-AE91-9A82-9120-D1A5DBA920F7}"/>
              </a:ext>
            </a:extLst>
          </p:cNvPr>
          <p:cNvGraphicFramePr>
            <a:graphicFrameLocks/>
          </p:cNvGraphicFramePr>
          <p:nvPr/>
        </p:nvGraphicFramePr>
        <p:xfrm>
          <a:off x="67419" y="3941443"/>
          <a:ext cx="4518614" cy="273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571D1B-F442-EB2E-9C68-3FDCB9549541}"/>
              </a:ext>
            </a:extLst>
          </p:cNvPr>
          <p:cNvGraphicFramePr>
            <a:graphicFrameLocks/>
          </p:cNvGraphicFramePr>
          <p:nvPr/>
        </p:nvGraphicFramePr>
        <p:xfrm>
          <a:off x="4211960" y="1260347"/>
          <a:ext cx="4564440" cy="273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934F90E-E70E-F366-87A3-A5832A837A26}"/>
              </a:ext>
            </a:extLst>
          </p:cNvPr>
          <p:cNvGraphicFramePr>
            <a:graphicFrameLocks/>
          </p:cNvGraphicFramePr>
          <p:nvPr/>
        </p:nvGraphicFramePr>
        <p:xfrm>
          <a:off x="4131409" y="39157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014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97">
              <a:srgbClr val="FBFCEA"/>
            </a:gs>
            <a:gs pos="20674">
              <a:srgbClr val="FBFDE9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0DEFB-4B50-D518-6353-228B7A8B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6BE37-AC3B-D974-70DE-DA76BF5D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Дошкольного Образования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AB1B23-9652-F530-DEC8-8273224C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4B3795C-3BC7-FF39-DFA3-6E55B37F7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01596"/>
              </p:ext>
            </p:extLst>
          </p:nvPr>
        </p:nvGraphicFramePr>
        <p:xfrm>
          <a:off x="539552" y="1052736"/>
          <a:ext cx="7992888" cy="5729641"/>
        </p:xfrm>
        <a:graphic>
          <a:graphicData uri="http://schemas.openxmlformats.org/drawingml/2006/table">
            <a:tbl>
              <a:tblPr/>
              <a:tblGrid>
                <a:gridCol w="559502">
                  <a:extLst>
                    <a:ext uri="{9D8B030D-6E8A-4147-A177-3AD203B41FA5}">
                      <a16:colId xmlns:a16="http://schemas.microsoft.com/office/drawing/2014/main" val="3265903048"/>
                    </a:ext>
                  </a:extLst>
                </a:gridCol>
                <a:gridCol w="1198933">
                  <a:extLst>
                    <a:ext uri="{9D8B030D-6E8A-4147-A177-3AD203B41FA5}">
                      <a16:colId xmlns:a16="http://schemas.microsoft.com/office/drawing/2014/main" val="2554682205"/>
                    </a:ext>
                  </a:extLst>
                </a:gridCol>
                <a:gridCol w="639430">
                  <a:extLst>
                    <a:ext uri="{9D8B030D-6E8A-4147-A177-3AD203B41FA5}">
                      <a16:colId xmlns:a16="http://schemas.microsoft.com/office/drawing/2014/main" val="1145790308"/>
                    </a:ext>
                  </a:extLst>
                </a:gridCol>
                <a:gridCol w="1278862">
                  <a:extLst>
                    <a:ext uri="{9D8B030D-6E8A-4147-A177-3AD203B41FA5}">
                      <a16:colId xmlns:a16="http://schemas.microsoft.com/office/drawing/2014/main" val="3685179442"/>
                    </a:ext>
                  </a:extLst>
                </a:gridCol>
                <a:gridCol w="1438721">
                  <a:extLst>
                    <a:ext uri="{9D8B030D-6E8A-4147-A177-3AD203B41FA5}">
                      <a16:colId xmlns:a16="http://schemas.microsoft.com/office/drawing/2014/main" val="3983914332"/>
                    </a:ext>
                  </a:extLst>
                </a:gridCol>
                <a:gridCol w="1438720">
                  <a:extLst>
                    <a:ext uri="{9D8B030D-6E8A-4147-A177-3AD203B41FA5}">
                      <a16:colId xmlns:a16="http://schemas.microsoft.com/office/drawing/2014/main" val="3717493851"/>
                    </a:ext>
                  </a:extLst>
                </a:gridCol>
                <a:gridCol w="1438720">
                  <a:extLst>
                    <a:ext uri="{9D8B030D-6E8A-4147-A177-3AD203B41FA5}">
                      <a16:colId xmlns:a16="http://schemas.microsoft.com/office/drawing/2014/main" val="1826458010"/>
                    </a:ext>
                  </a:extLst>
                </a:gridCol>
              </a:tblGrid>
              <a:tr h="116207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 ли изменения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Ваши должностные инструкции в соответствии с приказом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06. 11.2024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779?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Приходится ли Вам осуществлять подготовку иных документов (в том числе вносить сведения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информационных системах), не указанных в приказе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06.11.2024 № 779 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Приходится ли Вам готовить фотоотчеты о проводимых мероприятиях?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ли в Вашем МО «Горячая линия» по вопросам СБН?</a:t>
                      </a:r>
                    </a:p>
                  </a:txBody>
                  <a:tcPr marL="4728" marR="4728" marT="4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2739807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3781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495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80849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657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677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456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89893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3868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04667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9577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6244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57461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6190">
                          <a:srgbClr val="FCFDE8"/>
                        </a:gs>
                        <a:gs pos="25139">
                          <a:srgbClr val="FBFCE9"/>
                        </a:gs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7938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50089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28423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5222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2203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6473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12131"/>
                  </a:ext>
                </a:extLst>
              </a:tr>
              <a:tr h="134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2849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9668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6912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7855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97">
                          <a:srgbClr val="FBFCEA"/>
                        </a:gs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1792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Трубчевский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16731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0552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1428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84964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68562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92865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23130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674">
                          <a:srgbClr val="FBFDE9">
                            <a:alpha val="85000"/>
                          </a:srgbClr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81266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47481">
                          <a:srgbClr val="F9FAEB"/>
                        </a:gs>
                        <a:gs pos="37521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589403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5045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00448"/>
                  </a:ext>
                </a:extLst>
              </a:tr>
              <a:tr h="12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28" marR="4728" marT="47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4728" marR="4728" marT="4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9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2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2663E4-2D9F-8D80-B57B-02F8C48B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16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12C7B12-9A42-978B-7595-E1A3C5048711}"/>
              </a:ext>
            </a:extLst>
          </p:cNvPr>
          <p:cNvSpPr txBox="1"/>
          <p:nvPr/>
        </p:nvSpPr>
        <p:spPr>
          <a:xfrm>
            <a:off x="1115617" y="176530"/>
            <a:ext cx="68407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ПРИОРИТЕТНЫЕ ЗАДАЧИ </a:t>
            </a:r>
            <a:endParaRPr lang="ru-RU" sz="2400" b="1" cap="all" spc="-8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2025/2026 учебный год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1FBB2D-3E7A-CA21-8EF9-4C23B17F3992}"/>
              </a:ext>
            </a:extLst>
          </p:cNvPr>
          <p:cNvSpPr/>
          <p:nvPr/>
        </p:nvSpPr>
        <p:spPr>
          <a:xfrm>
            <a:off x="4824027" y="1700808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новых норм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9869E9D-8EA0-642F-FE6E-C692A4234646}"/>
              </a:ext>
            </a:extLst>
          </p:cNvPr>
          <p:cNvSpPr/>
          <p:nvPr/>
        </p:nvSpPr>
        <p:spPr>
          <a:xfrm>
            <a:off x="1187624" y="1700808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7CDFCF5-4BF2-B152-7344-9FE477F27910}"/>
              </a:ext>
            </a:extLst>
          </p:cNvPr>
          <p:cNvSpPr/>
          <p:nvPr/>
        </p:nvSpPr>
        <p:spPr>
          <a:xfrm>
            <a:off x="1187624" y="4005064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соответствие всех НПА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DE369B1-16A6-2990-B74B-EB19D79EAE60}"/>
              </a:ext>
            </a:extLst>
          </p:cNvPr>
          <p:cNvSpPr/>
          <p:nvPr/>
        </p:nvSpPr>
        <p:spPr>
          <a:xfrm>
            <a:off x="4835631" y="4005064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04007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58C18-3DD0-609F-D468-793A243E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87130-1244-F729-77A4-A8B0C3FE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0768"/>
            <a:ext cx="8784976" cy="5103223"/>
          </a:xfrm>
          <a:prstGeom prst="rect">
            <a:avLst/>
          </a:prstGeom>
          <a:gradFill>
            <a:gsLst>
              <a:gs pos="37521">
                <a:srgbClr val="FAFBEA"/>
              </a:gs>
              <a:gs pos="0">
                <a:srgbClr val="FDFFE7"/>
              </a:gs>
              <a:gs pos="99000">
                <a:schemeClr val="bg2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B2B9902-542F-8EAD-2EF5-28D142E4C266}"/>
              </a:ext>
            </a:extLst>
          </p:cNvPr>
          <p:cNvSpPr txBox="1">
            <a:spLocks/>
          </p:cNvSpPr>
          <p:nvPr/>
        </p:nvSpPr>
        <p:spPr>
          <a:xfrm>
            <a:off x="1187624" y="189940"/>
            <a:ext cx="751505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СКРЫТЫЕ МЕХАНИЗМЫ, ПРЕПЯТСТВУЮЩИЕ СНИЖЕНИЮ БЮРОКРАТИЧЕСКОЙ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135095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18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1400683" y="97917"/>
            <a:ext cx="6771717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В ОО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E827A22-8E2E-E120-4B82-0FC0AD326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435751"/>
              </p:ext>
            </p:extLst>
          </p:nvPr>
        </p:nvGraphicFramePr>
        <p:xfrm>
          <a:off x="1017388" y="1052736"/>
          <a:ext cx="74430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42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8(4832)505 188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9F4-52AE-3FAD-1B54-77203091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563AC1-88C8-4830-8E7E-387AE9D3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B54238-0CE5-7A77-F8AD-FD0FE4975CBD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7200801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ПОРУЧЕНИЕ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СНИЖЕНИЮ БЮРОКРАТИЧЕСКОЙ НАГРУЗКИ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FB317A9-F55F-15E1-21C3-20619B29F66B}"/>
              </a:ext>
            </a:extLst>
          </p:cNvPr>
          <p:cNvSpPr txBox="1"/>
          <p:nvPr/>
        </p:nvSpPr>
        <p:spPr>
          <a:xfrm>
            <a:off x="202624" y="2445818"/>
            <a:ext cx="4945440" cy="32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685,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высшим</a:t>
            </a:r>
            <a:r>
              <a:rPr sz="1600" spc="-5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должностным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</a:t>
            </a:r>
            <a:r>
              <a:rPr sz="1600" spc="-1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10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114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выполнению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sz="1600" spc="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части,</a:t>
            </a:r>
            <a:r>
              <a:rPr sz="1600" spc="-5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касающейся</a:t>
            </a:r>
            <a:r>
              <a:rPr sz="1600" spc="-6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снижения </a:t>
            </a:r>
            <a:r>
              <a:rPr sz="1600" spc="-25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бюрократической</a:t>
            </a:r>
            <a:r>
              <a:rPr sz="1600" spc="-9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нагрузки</a:t>
            </a:r>
            <a:r>
              <a:rPr lang="ru-RU" sz="1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</a:t>
            </a:r>
            <a:r>
              <a:rPr sz="1600" spc="-4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работников.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высшие</a:t>
            </a:r>
            <a:r>
              <a:rPr sz="1600" spc="-6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должностные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lang="ru-RU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ица</a:t>
            </a:r>
            <a:r>
              <a:rPr lang="en-US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sz="1600" b="1" spc="-11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sz="1600" b="1" spc="-9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</a:t>
            </a:r>
            <a:r>
              <a:rPr sz="1600" b="1" spc="-8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sz="1600" b="1" spc="-9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F25B3963-2CF3-AB6E-444E-F63FF22C1E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2445818"/>
            <a:ext cx="5040560" cy="3287437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7E4FED6B-418C-C010-DF69-813FA55EECF9}"/>
              </a:ext>
            </a:extLst>
          </p:cNvPr>
          <p:cNvSpPr txBox="1"/>
          <p:nvPr/>
        </p:nvSpPr>
        <p:spPr>
          <a:xfrm>
            <a:off x="251520" y="1408795"/>
            <a:ext cx="6480720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Поручение 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 Путина по итогам заседания Совета при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образованию, прошедшего 6 февраля 2025 года</a:t>
            </a: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0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B45D7A-230C-B5BB-D2CE-C91B22D7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D4D33CA-D755-4658-E6D2-964A09CC8D36}"/>
              </a:ext>
            </a:extLst>
          </p:cNvPr>
          <p:cNvSpPr txBox="1">
            <a:spLocks/>
          </p:cNvSpPr>
          <p:nvPr/>
        </p:nvSpPr>
        <p:spPr>
          <a:xfrm>
            <a:off x="611560" y="188640"/>
            <a:ext cx="7488832" cy="412036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ПРАВИТЕЛЬСТВА РОССИЙСКОЙ ФЕДЕРАЦИИ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7927C6AE-477C-E37B-14D6-02CD7E43E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557668"/>
            <a:ext cx="5400601" cy="3404568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96C930F-04A8-41A4-ACCE-9D5B63D49E17}"/>
              </a:ext>
            </a:extLst>
          </p:cNvPr>
          <p:cNvSpPr txBox="1"/>
          <p:nvPr/>
        </p:nvSpPr>
        <p:spPr>
          <a:xfrm>
            <a:off x="6156176" y="1557668"/>
            <a:ext cx="2736304" cy="467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Председателя Правительства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30.03.2023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ММ-П8-4473</a:t>
            </a:r>
          </a:p>
          <a:p>
            <a:pPr marL="12700" marR="337185" algn="just">
              <a:spcBef>
                <a:spcPts val="288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Аппарата Правительства Российской Федерации от 05.10.2023</a:t>
            </a:r>
          </a:p>
          <a:p>
            <a:pPr marL="12700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650887-П8</a:t>
            </a:r>
          </a:p>
          <a:p>
            <a:pPr algn="just">
              <a:spcBef>
                <a:spcPts val="1614"/>
              </a:spcBef>
            </a:pP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развития образования в Российской Федерации до 2036 года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C19DEC3-E519-789A-89F7-349D54260CAC}"/>
              </a:ext>
            </a:extLst>
          </p:cNvPr>
          <p:cNvSpPr/>
          <p:nvPr/>
        </p:nvSpPr>
        <p:spPr>
          <a:xfrm>
            <a:off x="542335" y="5348248"/>
            <a:ext cx="5400601" cy="7198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</a:t>
            </a:r>
          </a:p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уровнях образования</a:t>
            </a:r>
            <a:endParaRPr lang="ru-RU" b="1" kern="0" spc="-10" dirty="0">
              <a:solidFill>
                <a:srgbClr val="42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B5CC41-2600-5ED4-70E1-F4BC01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4A624D0-0FE2-AF37-384F-9AC86E5BDE8E}"/>
              </a:ext>
            </a:extLst>
          </p:cNvPr>
          <p:cNvSpPr txBox="1">
            <a:spLocks/>
          </p:cNvSpPr>
          <p:nvPr/>
        </p:nvSpPr>
        <p:spPr>
          <a:xfrm>
            <a:off x="323528" y="223519"/>
            <a:ext cx="827643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НОРМЫ 273-ФЗ вступили в силу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марта 2025 Года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8E2F9F4-5940-AB08-4358-7BA70CEB483A}"/>
              </a:ext>
            </a:extLst>
          </p:cNvPr>
          <p:cNvGrpSpPr/>
          <p:nvPr/>
        </p:nvGrpSpPr>
        <p:grpSpPr>
          <a:xfrm>
            <a:off x="5436096" y="1087294"/>
            <a:ext cx="3351697" cy="5294034"/>
            <a:chOff x="8193023" y="1746503"/>
            <a:chExt cx="6387465" cy="861377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35E2B0C-3EAE-2E28-D675-24225AB980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C614914-E033-A6D7-B74E-D2B93B74A9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7D88EB-6075-5D39-7502-82F5BA880E45}"/>
              </a:ext>
            </a:extLst>
          </p:cNvPr>
          <p:cNvSpPr/>
          <p:nvPr/>
        </p:nvSpPr>
        <p:spPr>
          <a:xfrm>
            <a:off x="423119" y="1533717"/>
            <a:ext cx="4959656" cy="80268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kumimoji="0" lang="ru-RU" sz="1600" b="1" i="0" u="none" strike="noStrike" kern="0" cap="none" spc="-5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kumimoji="0" lang="ru-RU" sz="1600" b="1" i="0" u="none" strike="noStrike" kern="0" cap="none" spc="-8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kumimoji="0" lang="ru-RU" sz="1600" b="1" i="0" u="none" strike="noStrike" kern="0" cap="none" spc="-4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(ч. 6.1 ст. 47 ФЗ-273)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7778F9A-F764-B19D-29CC-340F4D871310}"/>
              </a:ext>
            </a:extLst>
          </p:cNvPr>
          <p:cNvSpPr/>
          <p:nvPr/>
        </p:nvSpPr>
        <p:spPr>
          <a:xfrm>
            <a:off x="400762" y="2913406"/>
            <a:ext cx="4959656" cy="802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Запрещено запрашивать документы</a:t>
            </a:r>
          </a:p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пределами утвержденного ФОИВ перечня (ч. 6.2 ст. 47 ФЗ-273)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AEF3BB-EFD5-8C06-B13A-2CD74992BC9B}"/>
              </a:ext>
            </a:extLst>
          </p:cNvPr>
          <p:cNvSpPr/>
          <p:nvPr/>
        </p:nvSpPr>
        <p:spPr>
          <a:xfrm>
            <a:off x="398294" y="4365104"/>
            <a:ext cx="4959656" cy="130855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Образовательным организациям разрешено не отвечать на запросы, не имеющие оснований предусмотренных законодательством РФ</a:t>
            </a:r>
          </a:p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(ч. 4 ст. 29 ФЗ-273)</a:t>
            </a:r>
          </a:p>
        </p:txBody>
      </p:sp>
    </p:spTree>
    <p:extLst>
      <p:ext uri="{BB962C8B-B14F-4D97-AF65-F5344CB8AC3E}">
        <p14:creationId xmlns:p14="http://schemas.microsoft.com/office/powerpoint/2010/main" val="37159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87226-1950-E837-99C1-3EC1AF50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718"/>
            <a:ext cx="7992888" cy="111604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000"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ПОДЗАКОННЫЕ АКТЫ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1EC94C-5D05-4B53-9359-F4DD6F4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D7AB70F9-B38C-45BF-F18E-36C955D2E1E4}"/>
              </a:ext>
            </a:extLst>
          </p:cNvPr>
          <p:cNvGrpSpPr/>
          <p:nvPr/>
        </p:nvGrpSpPr>
        <p:grpSpPr>
          <a:xfrm>
            <a:off x="467544" y="1630011"/>
            <a:ext cx="4028433" cy="5250546"/>
            <a:chOff x="1635266" y="3433563"/>
            <a:chExt cx="5103854" cy="7043944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09F9B68C-49D3-F012-041E-58C9504C9A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8524374-3AE4-6C65-4F54-200967B74C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436" y="3623768"/>
              <a:ext cx="4589019" cy="6528434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88C83DFB-AEF9-F4C3-8FE5-32AE1FBE2E04}"/>
                </a:ext>
              </a:extLst>
            </p:cNvPr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BD0E0DCF-C889-1EF9-75EE-5E02303FA5EE}"/>
              </a:ext>
            </a:extLst>
          </p:cNvPr>
          <p:cNvGrpSpPr/>
          <p:nvPr/>
        </p:nvGrpSpPr>
        <p:grpSpPr>
          <a:xfrm>
            <a:off x="4684497" y="1687646"/>
            <a:ext cx="4178598" cy="5229114"/>
            <a:chOff x="8494760" y="3433563"/>
            <a:chExt cx="5215255" cy="7044055"/>
          </a:xfrm>
        </p:grpSpPr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8E5EEB9-711C-9E5C-51C0-2E4E696234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85EF7F02-CB68-64CA-0C09-BB1F10F6D4E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</p:spPr>
        </p:pic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3B4214D6-2ABD-5569-2915-E78DE16DD425}"/>
              </a:ext>
            </a:extLst>
          </p:cNvPr>
          <p:cNvSpPr txBox="1"/>
          <p:nvPr/>
        </p:nvSpPr>
        <p:spPr>
          <a:xfrm>
            <a:off x="550041" y="1124744"/>
            <a:ext cx="366191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1600" b="1" kern="0" spc="-7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1600" b="1" kern="0" spc="-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kern="0" spc="-6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1600" b="1" kern="0" spc="-4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600" b="1" kern="0" spc="-7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34F18CFF-4E03-31C8-A0F9-F8BAECF6605F}"/>
              </a:ext>
            </a:extLst>
          </p:cNvPr>
          <p:cNvSpPr txBox="1"/>
          <p:nvPr/>
        </p:nvSpPr>
        <p:spPr>
          <a:xfrm>
            <a:off x="4648025" y="980728"/>
            <a:ext cx="4316462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по дошкольному образованию)</a:t>
            </a:r>
          </a:p>
        </p:txBody>
      </p:sp>
    </p:spTree>
    <p:extLst>
      <p:ext uri="{BB962C8B-B14F-4D97-AF65-F5344CB8AC3E}">
        <p14:creationId xmlns:p14="http://schemas.microsoft.com/office/powerpoint/2010/main" val="15512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D97C6-3F88-ED50-BDA9-5012752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064B137-71FB-A79B-BC44-A6D88C0B4C3D}"/>
              </a:ext>
            </a:extLst>
          </p:cNvPr>
          <p:cNvSpPr txBox="1">
            <a:spLocks/>
          </p:cNvSpPr>
          <p:nvPr/>
        </p:nvSpPr>
        <p:spPr>
          <a:xfrm>
            <a:off x="179513" y="149097"/>
            <a:ext cx="87849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ПЕРЕЧНИ ДОКУМЕНТОВ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ПЕДАГОГИЧЕСКИХ  РАБОТНИКОВ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CA4FC3-9C26-767B-DC16-F3FB5489B546}"/>
              </a:ext>
            </a:extLst>
          </p:cNvPr>
          <p:cNvSpPr/>
          <p:nvPr/>
        </p:nvSpPr>
        <p:spPr>
          <a:xfrm>
            <a:off x="616946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требуются:</a:t>
            </a:r>
          </a:p>
          <a:p>
            <a:pPr marL="0" marR="440055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Ежедневное планирование с режимными моментами</a:t>
            </a:r>
          </a:p>
          <a:p>
            <a:pPr marL="0" marR="440055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о самообразовании</a:t>
            </a:r>
          </a:p>
          <a:p>
            <a:pPr marL="0" marR="440055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Конспекты занятий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сценарии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440055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Протоколы родительских собраний</a:t>
            </a:r>
          </a:p>
          <a:p>
            <a:pPr marL="0" marR="440055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Карты педагогической диагностики</a:t>
            </a:r>
          </a:p>
          <a:p>
            <a:pPr marL="0" marR="440055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Отчеты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3B11F2-6B47-1152-4E68-674BCCDC815D}"/>
              </a:ext>
            </a:extLst>
          </p:cNvPr>
          <p:cNvSpPr/>
          <p:nvPr/>
        </p:nvSpPr>
        <p:spPr>
          <a:xfrm>
            <a:off x="46754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</a:t>
            </a:r>
          </a:p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-25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посещаемости</a:t>
            </a: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Календарно-тематический план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BC6C0E3-4017-8E1C-D95B-2D02DE73278C}"/>
              </a:ext>
            </a:extLst>
          </p:cNvPr>
          <p:cNvSpPr/>
          <p:nvPr/>
        </p:nvSpPr>
        <p:spPr>
          <a:xfrm>
            <a:off x="3305395" y="948595"/>
            <a:ext cx="2533210" cy="4336001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требуются:</a:t>
            </a: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-25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 воспитателя</a:t>
            </a: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Учебный план</a:t>
            </a: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Календарный учебный график</a:t>
            </a: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Расписание занятий</a:t>
            </a: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440055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17525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4400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(письмо департамента образования и науки Брянской области от 17.09.2025 </a:t>
            </a:r>
          </a:p>
          <a:p>
            <a:pPr marL="0" marR="4400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№ 13-6286)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A17E42-DE59-9950-4A77-68E2A34E46CD}"/>
              </a:ext>
            </a:extLst>
          </p:cNvPr>
          <p:cNvSpPr/>
          <p:nvPr/>
        </p:nvSpPr>
        <p:spPr>
          <a:xfrm>
            <a:off x="1763688" y="5517232"/>
            <a:ext cx="5760640" cy="432048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8C8B6-EEB4-CB78-D85C-8000C6F2F87F}"/>
              </a:ext>
            </a:extLst>
          </p:cNvPr>
          <p:cNvSpPr txBox="1"/>
          <p:nvPr/>
        </p:nvSpPr>
        <p:spPr>
          <a:xfrm>
            <a:off x="2019866" y="5675529"/>
            <a:ext cx="52884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7A7A7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РЕАЛИЗАЦИИ ОСНОВНОЙ ОБРАЗОВАТЕЛЬНОЙ ПРОГРАММЫ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247A0D4-0928-0FA3-CA1F-D826596846D8}"/>
              </a:ext>
            </a:extLst>
          </p:cNvPr>
          <p:cNvSpPr/>
          <p:nvPr/>
        </p:nvSpPr>
        <p:spPr>
          <a:xfrm>
            <a:off x="1835696" y="6181916"/>
            <a:ext cx="5688632" cy="432048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spc="-10" dirty="0">
                <a:solidFill>
                  <a:srgbClr val="7A7A7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 ПЕРЧНИ ДОКУМЕНТОВ ДЛЯ ДРУГИХ КАТЕГОРИЙ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98480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D97C6-3F88-ED50-BDA9-5012752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064B137-71FB-A79B-BC44-A6D88C0B4C3D}"/>
              </a:ext>
            </a:extLst>
          </p:cNvPr>
          <p:cNvSpPr txBox="1">
            <a:spLocks/>
          </p:cNvSpPr>
          <p:nvPr/>
        </p:nvSpPr>
        <p:spPr>
          <a:xfrm>
            <a:off x="179513" y="149097"/>
            <a:ext cx="87849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ПЕРЕЧНИ ДОКУМЕНТОВ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ПЕДАГОГИЧЕСКИХ  РАБОТНИКОВ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A17E42-DE59-9950-4A77-68E2A34E46CD}"/>
              </a:ext>
            </a:extLst>
          </p:cNvPr>
          <p:cNvSpPr/>
          <p:nvPr/>
        </p:nvSpPr>
        <p:spPr>
          <a:xfrm>
            <a:off x="1763688" y="5517232"/>
            <a:ext cx="5760640" cy="1008112"/>
          </a:xfrm>
          <a:prstGeom prst="roundRect">
            <a:avLst/>
          </a:prstGeom>
          <a:solidFill>
            <a:srgbClr val="DAFA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8C8B6-EEB4-CB78-D85C-8000C6F2F87F}"/>
              </a:ext>
            </a:extLst>
          </p:cNvPr>
          <p:cNvSpPr txBox="1"/>
          <p:nvPr/>
        </p:nvSpPr>
        <p:spPr>
          <a:xfrm>
            <a:off x="2019866" y="5675529"/>
            <a:ext cx="528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7A7A7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ОБСУЖДЕНИЕ В ЧАТЕ «ДОШКОЛЬНОЕ ОБРАЗОВАНИЕ_БЮРНАГРУЗКА»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4E3F7-AC1C-92E1-4B5C-876BD503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48595"/>
            <a:ext cx="4819650" cy="40957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CE1D81-AF83-DE19-7043-919D4841FC65}"/>
              </a:ext>
            </a:extLst>
          </p:cNvPr>
          <p:cNvSpPr/>
          <p:nvPr/>
        </p:nvSpPr>
        <p:spPr>
          <a:xfrm>
            <a:off x="899592" y="1124743"/>
            <a:ext cx="2232248" cy="3919601"/>
          </a:xfrm>
          <a:prstGeom prst="rect">
            <a:avLst/>
          </a:prstGeom>
          <a:solidFill>
            <a:srgbClr val="DAFA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marL="0" marR="34671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Музыкальный руководитель/</a:t>
            </a:r>
          </a:p>
          <a:p>
            <a:pPr marL="0" marR="34671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23C67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34671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marR="34671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23C67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Календарно-тематический план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3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09A0D3-ACFB-9BEE-8D38-252795EA20EE}"/>
              </a:ext>
            </a:extLst>
          </p:cNvPr>
          <p:cNvSpPr/>
          <p:nvPr/>
        </p:nvSpPr>
        <p:spPr>
          <a:xfrm>
            <a:off x="3580986" y="2873792"/>
            <a:ext cx="4994771" cy="864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учебный год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другие периоды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D888D19-5163-35A6-FBEB-D174DC1913CF}"/>
              </a:ext>
            </a:extLst>
          </p:cNvPr>
          <p:cNvSpPr/>
          <p:nvPr/>
        </p:nvSpPr>
        <p:spPr>
          <a:xfrm>
            <a:off x="3537669" y="1374140"/>
            <a:ext cx="5038088" cy="864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последовательность изучения программы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основа обучения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57F3A8-54B6-DFAA-E489-6D8895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DD24477-1F10-8606-B249-B0E71DCC8E86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7704856" cy="533607"/>
          </a:xfrm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КАЛЕНДАРНО-ТЕМАТИЧЕСКИЙ ПЛАН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16E05C-63C0-10BC-FCF0-68C8CBD93488}"/>
              </a:ext>
            </a:extLst>
          </p:cNvPr>
          <p:cNvSpPr/>
          <p:nvPr/>
        </p:nvSpPr>
        <p:spPr>
          <a:xfrm>
            <a:off x="611560" y="1230124"/>
            <a:ext cx="3240360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001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C49D883-9D5E-D21B-0671-8CF27ED66701}"/>
              </a:ext>
            </a:extLst>
          </p:cNvPr>
          <p:cNvSpPr/>
          <p:nvPr/>
        </p:nvSpPr>
        <p:spPr>
          <a:xfrm>
            <a:off x="611560" y="2708921"/>
            <a:ext cx="3252899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001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5E4A18D-FC91-E9D0-8445-CF736F192D90}"/>
              </a:ext>
            </a:extLst>
          </p:cNvPr>
          <p:cNvSpPr/>
          <p:nvPr/>
        </p:nvSpPr>
        <p:spPr>
          <a:xfrm>
            <a:off x="3465661" y="4312203"/>
            <a:ext cx="5110096" cy="1220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темы (элементы содержания)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развития/Образовательные области (подразделы)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C6A9D5D-9296-CCDA-D528-4E01D73A8DC6}"/>
              </a:ext>
            </a:extLst>
          </p:cNvPr>
          <p:cNvSpPr/>
          <p:nvPr/>
        </p:nvSpPr>
        <p:spPr>
          <a:xfrm>
            <a:off x="611560" y="4187718"/>
            <a:ext cx="3185070" cy="14878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001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568A1-5071-A49D-1268-08B224950DEB}"/>
              </a:ext>
            </a:extLst>
          </p:cNvPr>
          <p:cNvSpPr txBox="1"/>
          <p:nvPr/>
        </p:nvSpPr>
        <p:spPr>
          <a:xfrm>
            <a:off x="755576" y="5675529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7A7A7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Элементы содержания-целостные по смысловому значению части изучаемого материала (на основе какого фактического материала будет осуществляться образовательный процесс ?)</a:t>
            </a:r>
          </a:p>
        </p:txBody>
      </p:sp>
    </p:spTree>
    <p:extLst>
      <p:ext uri="{BB962C8B-B14F-4D97-AF65-F5344CB8AC3E}">
        <p14:creationId xmlns:p14="http://schemas.microsoft.com/office/powerpoint/2010/main" val="64375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57F3A8-54B6-DFAA-E489-6D8895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DD24477-1F10-8606-B249-B0E71DCC8E86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7704856" cy="533607"/>
          </a:xfrm>
          <a:prstGeom prst="rect">
            <a:avLst/>
          </a:prstGeom>
        </p:spPr>
        <p:txBody>
          <a:bodyPr vert="horz" wrap="square" lIns="0" tIns="193166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477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РОСПОТРЕБНАДЗОРОМ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A484E316-4315-16C8-96EF-2DF8F5993111}"/>
              </a:ext>
            </a:extLst>
          </p:cNvPr>
          <p:cNvGrpSpPr/>
          <p:nvPr/>
        </p:nvGrpSpPr>
        <p:grpSpPr>
          <a:xfrm>
            <a:off x="-161656" y="44624"/>
            <a:ext cx="4700056" cy="6885639"/>
            <a:chOff x="0" y="0"/>
            <a:chExt cx="7652384" cy="1050353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24239B8A-E6B7-791E-1CDA-6FEABA72CC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661159"/>
              <a:ext cx="6432804" cy="8842248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7B24E50E-25C2-0FCF-6F0A-27EA7B9B16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91" y="1856447"/>
              <a:ext cx="5845302" cy="8253349"/>
            </a:xfrm>
            <a:prstGeom prst="rect">
              <a:avLst/>
            </a:prstGeom>
          </p:spPr>
        </p:pic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0DC8157B-CDE5-648E-2564-FB32E3D94A43}"/>
              </a:ext>
            </a:extLst>
          </p:cNvPr>
          <p:cNvSpPr txBox="1"/>
          <p:nvPr/>
        </p:nvSpPr>
        <p:spPr>
          <a:xfrm>
            <a:off x="4788024" y="2060848"/>
            <a:ext cx="4023439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spcBef>
                <a:spcPts val="100"/>
              </a:spcBef>
            </a:pPr>
            <a:r>
              <a:rPr sz="20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kern="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требуются</a:t>
            </a:r>
            <a:endParaRPr sz="20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spcBef>
                <a:spcPts val="3490"/>
              </a:spcBef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утреннего</a:t>
            </a:r>
            <a:r>
              <a:rPr sz="2000" kern="0" spc="-9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кварцевания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spcBef>
                <a:spcPts val="5"/>
              </a:spcBef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проветривания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sz="2000" kern="0" spc="-1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buFont typeface="Wingdings"/>
              <a:buChar char=""/>
              <a:tabLst>
                <a:tab pos="469900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8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000" kern="0" spc="-6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рециркулятора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(бактерицидной</a:t>
            </a:r>
            <a:r>
              <a:rPr sz="2000" kern="0" spc="-8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лампы)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buFont typeface="Wingdings"/>
              <a:buChar char=""/>
              <a:tabLst>
                <a:tab pos="4692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2000" kern="0" spc="-11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термометрии</a:t>
            </a:r>
            <a:endParaRPr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40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9903</TotalTime>
  <Words>2121</Words>
  <Application>Microsoft Office PowerPoint</Application>
  <PresentationFormat>Экран (4:3)</PresentationFormat>
  <Paragraphs>823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Wingdings</vt:lpstr>
      <vt:lpstr>Главная</vt:lpstr>
      <vt:lpstr>1_Главная</vt:lpstr>
      <vt:lpstr>  СнижениЕ бюрократической НАГРУЗКИ  на педагогических работников ДОШКОЛЬНЫХ образовательных организаций:  НОВЫЕ ОБЯЗАТЕЛЬНЫЕ ТРЕБОВАНИЯ</vt:lpstr>
      <vt:lpstr>Презентация PowerPoint</vt:lpstr>
      <vt:lpstr>Презентация PowerPoint</vt:lpstr>
      <vt:lpstr>Презентация PowerPoint</vt:lpstr>
      <vt:lpstr>ПОДЗАКОННЫЕ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опроса по  снижению документационной нагрузки на педагогических работников  организаций Дошкольного Образования в 2025 году</vt:lpstr>
      <vt:lpstr>Результаты опроса по  снижению документационной нагрузки на педагогических работников организаций  Дошкольного Образования в 2025 году</vt:lpstr>
      <vt:lpstr>Результаты опроса по  снижению документационной нагрузки на педагогических работников организаций  Дошкольного Образования в 2025 году</vt:lpstr>
      <vt:lpstr>Результаты опроса по  снижению документационной нагрузки на педагогических работников  организаций  Дошкольного Образования в 2025 году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Petrochenko_TV</cp:lastModifiedBy>
  <cp:revision>596</cp:revision>
  <cp:lastPrinted>2025-08-19T11:14:24Z</cp:lastPrinted>
  <dcterms:created xsi:type="dcterms:W3CDTF">2022-03-22T13:05:19Z</dcterms:created>
  <dcterms:modified xsi:type="dcterms:W3CDTF">2025-09-29T06:26:47Z</dcterms:modified>
</cp:coreProperties>
</file>